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35"/>
  </p:notesMasterIdLst>
  <p:sldIdLst>
    <p:sldId id="347" r:id="rId4"/>
    <p:sldId id="349" r:id="rId5"/>
    <p:sldId id="348" r:id="rId6"/>
    <p:sldId id="351" r:id="rId7"/>
    <p:sldId id="352" r:id="rId8"/>
    <p:sldId id="350" r:id="rId9"/>
    <p:sldId id="311" r:id="rId10"/>
    <p:sldId id="356" r:id="rId11"/>
    <p:sldId id="353" r:id="rId12"/>
    <p:sldId id="364" r:id="rId13"/>
    <p:sldId id="365" r:id="rId14"/>
    <p:sldId id="366" r:id="rId15"/>
    <p:sldId id="374" r:id="rId16"/>
    <p:sldId id="368" r:id="rId17"/>
    <p:sldId id="367" r:id="rId18"/>
    <p:sldId id="369" r:id="rId19"/>
    <p:sldId id="357" r:id="rId20"/>
    <p:sldId id="359" r:id="rId21"/>
    <p:sldId id="358" r:id="rId22"/>
    <p:sldId id="360" r:id="rId23"/>
    <p:sldId id="362" r:id="rId24"/>
    <p:sldId id="338" r:id="rId25"/>
    <p:sldId id="361" r:id="rId26"/>
    <p:sldId id="371" r:id="rId27"/>
    <p:sldId id="372" r:id="rId28"/>
    <p:sldId id="370" r:id="rId29"/>
    <p:sldId id="363" r:id="rId30"/>
    <p:sldId id="373" r:id="rId31"/>
    <p:sldId id="355" r:id="rId32"/>
    <p:sldId id="354" r:id="rId33"/>
    <p:sldId id="34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34D"/>
    <a:srgbClr val="F38B1C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6" autoAdjust="0"/>
    <p:restoredTop sz="94694"/>
  </p:normalViewPr>
  <p:slideViewPr>
    <p:cSldViewPr snapToGrid="0">
      <p:cViewPr varScale="1">
        <p:scale>
          <a:sx n="34" d="100"/>
          <a:sy n="34" d="100"/>
        </p:scale>
        <p:origin x="216" y="2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1023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09FCE8AB-2B56-4188-8445-9FFAAB8BB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69" y="-60511"/>
            <a:ext cx="12311337" cy="6979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065CC-C1A3-4F8A-829B-8EF34E4FD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02" y="75272"/>
            <a:ext cx="3174617" cy="20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06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1691-4CA2-40A0-ACEB-3F8773B3F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4B80F46F-C544-4BAA-A955-5C774EFFAD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228600" indent="-228600">
              <a:defRPr sz="2000" b="0">
                <a:solidFill>
                  <a:schemeClr val="tx2"/>
                </a:solidFill>
              </a:defRPr>
            </a:lvl3pPr>
            <a:lvl4pPr marL="461963" indent="-228600">
              <a:defRPr sz="1800" b="0">
                <a:solidFill>
                  <a:schemeClr val="tx2"/>
                </a:solidFill>
              </a:defRPr>
            </a:lvl4pPr>
            <a:lvl5pPr marL="623888" indent="-228600">
              <a:tabLst/>
              <a:defRPr sz="1600" b="0">
                <a:solidFill>
                  <a:schemeClr val="tx2"/>
                </a:solidFill>
              </a:defRPr>
            </a:lvl5pPr>
            <a:lvl6pPr marL="795338" indent="-228600">
              <a:defRPr sz="1600" b="0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  <a:lvl8pPr marL="285750" indent="-285750">
              <a:buFont typeface="Arial" panose="020B0604020202020204" pitchFamily="34" charset="0"/>
              <a:buChar char="•"/>
              <a:defRPr sz="2000"/>
            </a:lvl8pPr>
            <a:lvl9pPr marL="569913" indent="-285750">
              <a:buFont typeface="Arial" panose="020B0604020202020204" pitchFamily="34" charset="0"/>
              <a:buChar char="•"/>
              <a:defRPr/>
            </a:lvl9pPr>
          </a:lstStyle>
          <a:p>
            <a:pPr lvl="7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1821B-FB70-4846-8A7B-018DD665E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786430DE-1B1A-43EA-A761-61C6D80050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3pPr>
            <a:lvl4pPr marL="519113" indent="-28575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4pPr>
            <a:lvl5pPr marL="623888" indent="-228600">
              <a:tabLst/>
              <a:defRPr sz="1600" b="1">
                <a:solidFill>
                  <a:schemeClr val="tx2"/>
                </a:solidFill>
              </a:defRPr>
            </a:lvl5pPr>
            <a:lvl6pPr marL="795338" indent="-228600">
              <a:defRPr sz="1600" b="1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</a:lstStyle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80A34-1745-4418-9A30-C0E002242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257AF-AFDC-444B-A450-13F42FDCD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81CB85D-6169-454A-AC73-8CD2BC3DE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755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6CAF9EF4-FE80-1630-AF32-8D79FF839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69" y="-60511"/>
            <a:ext cx="12311337" cy="69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251358"/>
            <a:ext cx="1097888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78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8B7C9C-5FBD-430D-8A19-93B10EA7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3C368-2401-4670-87E4-F199CF47A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4CF4F7-C5C8-49F7-81F5-7002359C805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5BFB7-5576-44BC-8925-23418BF25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17A12-3533-411B-8558-F329468D784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00814-7A1A-4E1C-8EF8-94AD28BE9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E92998-8D69-4BB1-ACE6-30266FD8A9D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C7CE6F-72EE-40D7-BCF8-7B4AA23586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-518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E3D1FA-7063-491D-94E6-80F9A4B7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1219BA-F9EA-4EFA-AE03-D5BE4E2913B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3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500" y="6434931"/>
            <a:ext cx="3098800" cy="365125"/>
          </a:xfrm>
        </p:spPr>
        <p:txBody>
          <a:bodyPr/>
          <a:lstStyle/>
          <a:p>
            <a:r>
              <a:rPr lang="en-US" dirty="0"/>
              <a:t>New Teams Workshop - 2024        Mini-Course in Mechanical Eng.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46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F7ED-B453-4468-9A25-08208E6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1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ission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AEEB9-4F7A-4F75-A698-541C40CB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70F877-DC79-4646-A0C4-FB3E58440715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1293285" y="1962150"/>
            <a:ext cx="9605433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0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F5EB1-7631-4BDF-9097-0766FFE3E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93567"/>
            <a:ext cx="1766047" cy="2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3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7EBB-7429-4422-A1B7-F8ED33E4D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62B202-6E78-45BB-BD18-5C06DB6D5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89255A-AA79-4200-86AF-EB9FCA552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6597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72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D25B2-7A63-44C4-80F2-4DDF42E9D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B6925-3C66-482F-B17A-3EC0405D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D9A89B-8F1F-4D4D-9FDD-BE87ECACA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C5030C-387D-4EC5-967D-F24EBFA2D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79308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432856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75622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71887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A27B22-BE0B-4E43-A091-E046473D4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2" y="109328"/>
            <a:ext cx="4204367" cy="2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047683-C15B-42AF-9AE0-3F1ABE57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394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2373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549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65F0D6-EB58-4D60-A548-3528688DB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4186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41BDA6-4886-4F6B-A04E-85DEA1BF8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843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2F53D-9DF9-447E-8F69-EF1A1A79D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2443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</p:spTree>
    <p:extLst>
      <p:ext uri="{BB962C8B-B14F-4D97-AF65-F5344CB8AC3E}">
        <p14:creationId xmlns:p14="http://schemas.microsoft.com/office/powerpoint/2010/main" val="21470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Mini-Course in Mechanical Eng.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Mini-Course in Mechanical Eng.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New Teams Workshop - 2024         Mini-Course in Mechanical Eng.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107F9-5368-45CF-B9F6-1BE8FA036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6334"/>
          <a:stretch/>
        </p:blipFill>
        <p:spPr>
          <a:xfrm>
            <a:off x="335755" y="6252035"/>
            <a:ext cx="547689" cy="6059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F3DB3-9232-4775-BC27-B624E1CF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56616"/>
            <a:ext cx="11365992" cy="557784"/>
          </a:xfrm>
          <a:prstGeom prst="rect">
            <a:avLst/>
          </a:prstGeom>
        </p:spPr>
        <p:txBody>
          <a:bodyPr vert="horz" wrap="none" lIns="91440" tIns="9144" rIns="91440" bIns="914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rgbClr val="002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704EA-88E1-0AED-2CF5-EE1BC26F2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Mini-Course in Mechanical Engineering</a:t>
            </a:r>
            <a:br>
              <a:rPr lang="en-US" dirty="0"/>
            </a:br>
            <a:r>
              <a:rPr lang="en-US" sz="4000" i="1" dirty="0"/>
              <a:t>Construction and Materials Technology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F1D43-3D45-0FDF-CF5B-EB70290833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Triton Shoup, Chief Mechanical Judge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BCD8C-FDFD-D803-E048-351DB057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07C-411D-CE82-30CC-C6EDAC8F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Cell, Crush Zone, Roll Bar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2DA4A-552C-8462-DB5A-199A037C8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5664200" cy="45005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Safety Cell – </a:t>
            </a:r>
            <a:r>
              <a:rPr lang="en-US" b="1" i="1" dirty="0"/>
              <a:t>rigid protection </a:t>
            </a:r>
            <a:r>
              <a:rPr lang="en-US" dirty="0"/>
              <a:t>encompassing the entire driver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OD of 1.9cm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Padding in areas of contact with the driver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5cm clearance to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drivers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Crush Zone – structural components </a:t>
            </a:r>
            <a:r>
              <a:rPr lang="en-US" b="1" i="1" dirty="0"/>
              <a:t>designed to collapse</a:t>
            </a:r>
            <a:r>
              <a:rPr lang="en-US" dirty="0"/>
              <a:t> on impact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15 cm horizontal and 30 cm vertical clearance to driver's lower torso and legs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Roll Bar – </a:t>
            </a:r>
            <a:r>
              <a:rPr lang="en-US" b="1" i="1" dirty="0"/>
              <a:t>protects the driver in the event of rollover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continuous piece of metal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5 cm vertical clearance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OD of 5 cm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minimum wall thickness based on material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welded to the structural frame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9EE59-2B41-A13A-133A-C215E5E4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D2D26-7A7E-AE42-7D7D-413AF6C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6B474-D7DF-E973-D465-275F2F72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4" descr="http://www.solarcarchallenge.org/challenge/photos/2019/days1/photo/s1day34.jpg">
            <a:extLst>
              <a:ext uri="{FF2B5EF4-FFF2-40B4-BE49-F238E27FC236}">
                <a16:creationId xmlns:a16="http://schemas.microsoft.com/office/drawing/2014/main" id="{E1A783C8-9EF1-02E0-3B8B-172305A1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15133"/>
            <a:ext cx="3031880" cy="21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ar with solar panels&#10;&#10;Description automatically generated">
            <a:extLst>
              <a:ext uri="{FF2B5EF4-FFF2-40B4-BE49-F238E27FC236}">
                <a16:creationId xmlns:a16="http://schemas.microsoft.com/office/drawing/2014/main" id="{F714AB14-B880-A211-12CD-674E9B5B3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20325" r="14092" b="14273"/>
          <a:stretch/>
        </p:blipFill>
        <p:spPr>
          <a:xfrm>
            <a:off x="9280280" y="1760556"/>
            <a:ext cx="2719790" cy="1830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9E678-FDA1-98B4-210F-BF8857EBD7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294" y="3839044"/>
            <a:ext cx="3145971" cy="23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>
            <a:extLst>
              <a:ext uri="{FF2B5EF4-FFF2-40B4-BE49-F238E27FC236}">
                <a16:creationId xmlns:a16="http://schemas.microsoft.com/office/drawing/2014/main" id="{CD24E814-EA23-63DD-14D3-F4095553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68" y="1849945"/>
            <a:ext cx="4941647" cy="329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A8E8-6717-56B5-31A3-428D3D87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Bar Example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F9C13-51BC-730A-D4DD-74F3ECB7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9F5FB-B481-38E3-4DF5-75130A54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56E96-B780-A657-DC3D-3B95F883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29705-0F5B-6361-9396-2A9C7A5A3878}"/>
              </a:ext>
            </a:extLst>
          </p:cNvPr>
          <p:cNvSpPr txBox="1"/>
          <p:nvPr/>
        </p:nvSpPr>
        <p:spPr>
          <a:xfrm>
            <a:off x="177243" y="2013626"/>
            <a:ext cx="1321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Sufficient vertical clearance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5343C9-C0E3-F5DB-A137-AFB200EC3948}"/>
              </a:ext>
            </a:extLst>
          </p:cNvPr>
          <p:cNvCxnSpPr/>
          <p:nvPr/>
        </p:nvCxnSpPr>
        <p:spPr>
          <a:xfrm flipV="1">
            <a:off x="1323371" y="2162290"/>
            <a:ext cx="2635469" cy="313001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DEDC0-6E72-1BC3-F581-09D87449398C}"/>
              </a:ext>
            </a:extLst>
          </p:cNvPr>
          <p:cNvSpPr txBox="1"/>
          <p:nvPr/>
        </p:nvSpPr>
        <p:spPr>
          <a:xfrm>
            <a:off x="6671703" y="2162290"/>
            <a:ext cx="302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Continuous piece of metal</a:t>
            </a:r>
            <a:endParaRPr lang="en-US" dirty="0">
              <a:solidFill>
                <a:srgbClr val="17234D"/>
              </a:solidFill>
            </a:endParaRPr>
          </a:p>
        </p:txBody>
      </p:sp>
      <p:pic>
        <p:nvPicPr>
          <p:cNvPr id="11" name="Picture 10" descr="roll bar side1.jpg">
            <a:extLst>
              <a:ext uri="{FF2B5EF4-FFF2-40B4-BE49-F238E27FC236}">
                <a16:creationId xmlns:a16="http://schemas.microsoft.com/office/drawing/2014/main" id="{27AEF943-CC33-3B6F-79B7-210B7AB6A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1" y="3178175"/>
            <a:ext cx="4008744" cy="30065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E33844-2197-D0B0-86EE-26BC9A434416}"/>
              </a:ext>
            </a:extLst>
          </p:cNvPr>
          <p:cNvSpPr txBox="1"/>
          <p:nvPr/>
        </p:nvSpPr>
        <p:spPr>
          <a:xfrm>
            <a:off x="6218340" y="2808843"/>
            <a:ext cx="196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F32D1-A26D-2256-095F-FBC708C7BDC1}"/>
              </a:ext>
            </a:extLst>
          </p:cNvPr>
          <p:cNvSpPr txBox="1"/>
          <p:nvPr/>
        </p:nvSpPr>
        <p:spPr>
          <a:xfrm>
            <a:off x="4891759" y="5148376"/>
            <a:ext cx="143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View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5F3D51-960A-8693-CA82-E8BA4005347E}"/>
              </a:ext>
            </a:extLst>
          </p:cNvPr>
          <p:cNvCxnSpPr>
            <a:cxnSpLocks/>
          </p:cNvCxnSpPr>
          <p:nvPr/>
        </p:nvCxnSpPr>
        <p:spPr>
          <a:xfrm flipH="1">
            <a:off x="4808984" y="2346956"/>
            <a:ext cx="1862719" cy="59000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DB644A-CC78-4975-DA7B-510AED0C24A3}"/>
              </a:ext>
            </a:extLst>
          </p:cNvPr>
          <p:cNvCxnSpPr/>
          <p:nvPr/>
        </p:nvCxnSpPr>
        <p:spPr>
          <a:xfrm flipH="1">
            <a:off x="9033641" y="2531622"/>
            <a:ext cx="94594" cy="81066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6" name="Picture 8">
            <a:extLst>
              <a:ext uri="{FF2B5EF4-FFF2-40B4-BE49-F238E27FC236}">
                <a16:creationId xmlns:a16="http://schemas.microsoft.com/office/drawing/2014/main" id="{2BDE3A21-C4EA-94B2-72D4-EF18DBBD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91" y="7191333"/>
            <a:ext cx="3445214" cy="24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E57D59-89A2-A296-66F6-B3536C5D276A}"/>
              </a:ext>
            </a:extLst>
          </p:cNvPr>
          <p:cNvSpPr txBox="1"/>
          <p:nvPr/>
        </p:nvSpPr>
        <p:spPr>
          <a:xfrm>
            <a:off x="422634" y="5312130"/>
            <a:ext cx="4714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Note</a:t>
            </a:r>
            <a:r>
              <a:rPr lang="en-US" sz="2400" b="1" dirty="0">
                <a:solidFill>
                  <a:srgbClr val="17234D"/>
                </a:solidFill>
              </a:rPr>
              <a:t>: Cruiser Division Cars must have a roll bar per row of seats.</a:t>
            </a:r>
            <a:endParaRPr lang="en-US" sz="2400" dirty="0">
              <a:solidFill>
                <a:srgbClr val="1723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5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C7D77C6E-AAA5-085F-7C4D-7FE13C87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82" y="3067183"/>
            <a:ext cx="4503035" cy="29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E8A37-B192-77DD-E2E8-5091D3EE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bar Design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79402-DF40-8967-6EAC-E39C2328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F3134-5935-DBC9-B13A-2A937391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0E9A5-6439-1EA8-EFF0-8C60206C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739E6E6-5392-165B-A738-C20A56A3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4" y="3067183"/>
            <a:ext cx="4503035" cy="29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16AFACB7-BEFE-7C12-58DB-52896FF8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21" y="1475761"/>
            <a:ext cx="4515758" cy="30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ABFE-F22E-8222-6555-FFA25A34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Crush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9FBAA-2BFE-1007-0C8E-F28507520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Crush zone must:</a:t>
            </a:r>
          </a:p>
          <a:p>
            <a:pPr lvl="1"/>
            <a:r>
              <a:rPr lang="en-US" dirty="0"/>
              <a:t>be designed to absorb impact from a collision</a:t>
            </a:r>
          </a:p>
          <a:p>
            <a:pPr lvl="1"/>
            <a:r>
              <a:rPr lang="en-US" dirty="0"/>
              <a:t>protect the driver from front, side, and rear collisions</a:t>
            </a:r>
          </a:p>
          <a:p>
            <a:pPr lvl="1"/>
            <a:r>
              <a:rPr lang="en-US" dirty="0"/>
              <a:t>have a minimum of 15 cm of horizontal distance from all parts of the driver’s body</a:t>
            </a:r>
          </a:p>
          <a:p>
            <a:pPr lvl="1"/>
            <a:r>
              <a:rPr lang="en-US" dirty="0"/>
              <a:t>Have a minimum of 30 cm vertical distance and encompass the driver’s lower torso.</a:t>
            </a:r>
          </a:p>
          <a:p>
            <a:pPr lvl="1"/>
            <a:r>
              <a:rPr lang="en-US" dirty="0"/>
              <a:t>Battery box must be protected by the crush zones, not in the crush zone.</a:t>
            </a:r>
          </a:p>
          <a:p>
            <a:r>
              <a:rPr lang="en-US" dirty="0"/>
              <a:t>Insufficient regard for structural safety will result in disqualification from the race.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A6700-7B60-D4A3-2DC1-35C1A0FD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05177-0907-F535-788D-A3367FD4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DDB89-50E6-DE54-213C-3FDCBE61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47CEC-063C-408F-DEE1-714806D2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0473F-5EF6-68BD-6C45-C9F87B02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5D95F-4F79-6A4A-5120-28592D40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AF792A-1099-53DE-21F9-6978C324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Crush Zone Structure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2DDDCCE-303A-8FDD-D33D-F0146D8C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51" y="2130129"/>
            <a:ext cx="5325161" cy="35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0A6C7-A439-037F-FAB0-BFA212212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8" y="2130129"/>
            <a:ext cx="5414824" cy="3541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6C0BE-D269-CBFA-D408-D0BFDE7F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269B2-1241-25E1-6A78-4795BDF9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D7789-719E-88E1-0196-9E1CE195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200C49-B645-4D70-D4C2-EFA7227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Cell/ Roll Bar / Crush Zone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255DA9-8E1E-3D39-B5F2-22AD51D28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45" y="1728159"/>
            <a:ext cx="5981306" cy="4485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ABD90-B55E-D0E6-C65B-282146B7790E}"/>
              </a:ext>
            </a:extLst>
          </p:cNvPr>
          <p:cNvSpPr txBox="1"/>
          <p:nvPr/>
        </p:nvSpPr>
        <p:spPr>
          <a:xfrm>
            <a:off x="417786" y="4939540"/>
            <a:ext cx="239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Crush Zone structure </a:t>
            </a:r>
            <a:r>
              <a:rPr lang="en-US" dirty="0">
                <a:solidFill>
                  <a:srgbClr val="17234D"/>
                </a:solidFill>
              </a:rPr>
              <a:t>– thin material designed to collapse on impact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AEB29-F978-222E-33A2-2D1C319FB768}"/>
              </a:ext>
            </a:extLst>
          </p:cNvPr>
          <p:cNvSpPr txBox="1"/>
          <p:nvPr/>
        </p:nvSpPr>
        <p:spPr>
          <a:xfrm>
            <a:off x="9469405" y="2911216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Roll Bar </a:t>
            </a:r>
            <a:r>
              <a:rPr lang="en-US" dirty="0">
                <a:solidFill>
                  <a:srgbClr val="17234D"/>
                </a:solidFill>
              </a:rPr>
              <a:t>– continuous piece of metal; protects driver in event of rollover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A6A66-C79D-B40C-DF3F-FD8D43610696}"/>
              </a:ext>
            </a:extLst>
          </p:cNvPr>
          <p:cNvSpPr txBox="1"/>
          <p:nvPr/>
        </p:nvSpPr>
        <p:spPr>
          <a:xfrm>
            <a:off x="9469405" y="4939540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Roll Cage </a:t>
            </a:r>
            <a:r>
              <a:rPr lang="en-US" dirty="0">
                <a:solidFill>
                  <a:srgbClr val="17234D"/>
                </a:solidFill>
              </a:rPr>
              <a:t>– rigid protection encompassing entire driver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960B29-E144-04D4-EF62-9DBF771DF7E5}"/>
              </a:ext>
            </a:extLst>
          </p:cNvPr>
          <p:cNvCxnSpPr/>
          <p:nvPr/>
        </p:nvCxnSpPr>
        <p:spPr>
          <a:xfrm>
            <a:off x="2688459" y="5379072"/>
            <a:ext cx="354286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187CDC-33F2-C14D-930F-936425FADCEA}"/>
              </a:ext>
            </a:extLst>
          </p:cNvPr>
          <p:cNvCxnSpPr/>
          <p:nvPr/>
        </p:nvCxnSpPr>
        <p:spPr>
          <a:xfrm flipH="1">
            <a:off x="7425559" y="3335923"/>
            <a:ext cx="2043846" cy="1157249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AE61AB-9826-46C8-3BC9-2E7626EFC636}"/>
              </a:ext>
            </a:extLst>
          </p:cNvPr>
          <p:cNvCxnSpPr/>
          <p:nvPr/>
        </p:nvCxnSpPr>
        <p:spPr>
          <a:xfrm flipH="1">
            <a:off x="9024051" y="5401205"/>
            <a:ext cx="445354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92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 descr="Mechanical - 19.jpg">
            <a:extLst>
              <a:ext uri="{FF2B5EF4-FFF2-40B4-BE49-F238E27FC236}">
                <a16:creationId xmlns:a16="http://schemas.microsoft.com/office/drawing/2014/main" id="{F7ACE98A-4D0D-A47F-451C-76999CB7C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1612900" y="1799805"/>
            <a:ext cx="8960825" cy="43144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8203E-9D29-973D-70D8-358D0F6D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Cell/ Crush Zone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D0126-BCFC-D02F-21A3-A4C9F13C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84D4-FE56-1FF9-4253-42FC38D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D9837-905C-2C55-9CFF-8815F2A5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910E2-8A50-F939-7828-DE3D5EA0E221}"/>
              </a:ext>
            </a:extLst>
          </p:cNvPr>
          <p:cNvSpPr txBox="1"/>
          <p:nvPr/>
        </p:nvSpPr>
        <p:spPr>
          <a:xfrm>
            <a:off x="317522" y="1813255"/>
            <a:ext cx="25495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Crush Zone </a:t>
            </a:r>
            <a:r>
              <a:rPr lang="en-US" dirty="0">
                <a:solidFill>
                  <a:srgbClr val="17234D"/>
                </a:solidFill>
              </a:rPr>
              <a:t>– would prefer a structure less rigid and deflects away from the driver. Also violates the 30 cm of vertical distance required by new cars.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CA3A4-54BC-C427-597A-2F29FF7F62BD}"/>
              </a:ext>
            </a:extLst>
          </p:cNvPr>
          <p:cNvSpPr txBox="1"/>
          <p:nvPr/>
        </p:nvSpPr>
        <p:spPr>
          <a:xfrm>
            <a:off x="338105" y="4130832"/>
            <a:ext cx="254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</a:t>
            </a:r>
            <a:r>
              <a:rPr lang="en-US" dirty="0">
                <a:solidFill>
                  <a:srgbClr val="17234D"/>
                </a:solidFill>
              </a:rPr>
              <a:t>: Crush zones do not need to be made of metal or welded to the frame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54433-5497-021A-1D9C-3BACC4E8F08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867112" y="2828918"/>
            <a:ext cx="2164640" cy="190207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84CFF4-C3A0-F08D-8918-F61DEE9A13FB}"/>
              </a:ext>
            </a:extLst>
          </p:cNvPr>
          <p:cNvSpPr txBox="1"/>
          <p:nvPr/>
        </p:nvSpPr>
        <p:spPr>
          <a:xfrm>
            <a:off x="9372600" y="1813255"/>
            <a:ext cx="254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Roll Bar </a:t>
            </a:r>
            <a:r>
              <a:rPr lang="en-US" dirty="0">
                <a:solidFill>
                  <a:srgbClr val="17234D"/>
                </a:solidFill>
              </a:rPr>
              <a:t>– Welded at more than 2 points; continuous; however, does not comply with the thickness requirement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3DB0B-27FA-A166-B153-6D77B4B99F73}"/>
              </a:ext>
            </a:extLst>
          </p:cNvPr>
          <p:cNvSpPr txBox="1"/>
          <p:nvPr/>
        </p:nvSpPr>
        <p:spPr>
          <a:xfrm>
            <a:off x="9469405" y="3659915"/>
            <a:ext cx="2549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234D"/>
                </a:solidFill>
              </a:rPr>
              <a:t>Safety Cell</a:t>
            </a:r>
            <a:r>
              <a:rPr lang="en-US" dirty="0">
                <a:solidFill>
                  <a:srgbClr val="17234D"/>
                </a:solidFill>
              </a:rPr>
              <a:t>– good use of strong structural components;  need additional coverage for driver’s upper torso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6C59EB-5462-0CB4-3BD7-CC07A46528D8}"/>
              </a:ext>
            </a:extLst>
          </p:cNvPr>
          <p:cNvCxnSpPr>
            <a:cxnSpLocks/>
          </p:cNvCxnSpPr>
          <p:nvPr/>
        </p:nvCxnSpPr>
        <p:spPr>
          <a:xfrm flipH="1">
            <a:off x="6400800" y="2690418"/>
            <a:ext cx="2971800" cy="643332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475213-EEBA-BA70-B6F4-E18457815FBD}"/>
              </a:ext>
            </a:extLst>
          </p:cNvPr>
          <p:cNvCxnSpPr/>
          <p:nvPr/>
        </p:nvCxnSpPr>
        <p:spPr>
          <a:xfrm flipH="1">
            <a:off x="7772401" y="4398579"/>
            <a:ext cx="1697004" cy="7882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57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35F8-DBE1-CD22-8A67-8929E54F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41E4B-DBCD-1820-283A-F9717EDE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336143" cy="4500563"/>
          </a:xfrm>
        </p:spPr>
        <p:txBody>
          <a:bodyPr/>
          <a:lstStyle/>
          <a:p>
            <a:r>
              <a:rPr lang="en-US" strike="sngStrike" dirty="0"/>
              <a:t>Materials </a:t>
            </a:r>
          </a:p>
          <a:p>
            <a:r>
              <a:rPr lang="en-US" strike="sngStrike" dirty="0"/>
              <a:t>Safety Cell, Crush Zone and Roll Bar</a:t>
            </a:r>
          </a:p>
          <a:p>
            <a:r>
              <a:rPr lang="en-US" b="1" dirty="0">
                <a:highlight>
                  <a:srgbClr val="FFFF00"/>
                </a:highlight>
              </a:rPr>
              <a:t>Suspension and Steering</a:t>
            </a:r>
          </a:p>
          <a:p>
            <a:r>
              <a:rPr lang="en-US" dirty="0"/>
              <a:t>Wheels and Brakes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86CD-CC12-04FC-8B60-210077A1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34812-1C2E-B46B-5EB7-F657AC49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80702-F167-3FC9-C0DC-38AFA2BA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2CFCB48-C4D9-B964-8C61-3B13E0E0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08" y="1615133"/>
            <a:ext cx="3670973" cy="21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1D35465-562E-2552-BC05-47EEEC00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08" y="3866815"/>
            <a:ext cx="3670973" cy="21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7E2090-577B-2A41-6258-96023FBF5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5"/>
          <a:stretch/>
        </p:blipFill>
        <p:spPr bwMode="auto">
          <a:xfrm>
            <a:off x="8444826" y="1640219"/>
            <a:ext cx="3670974" cy="21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6394DD-14A6-24E1-1E0A-CDD762C45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9"/>
          <a:stretch/>
        </p:blipFill>
        <p:spPr bwMode="auto">
          <a:xfrm>
            <a:off x="8444826" y="3908591"/>
            <a:ext cx="3670974" cy="21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CA4EBEC-C89C-E351-7EFC-B722EB53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2563" y="6800056"/>
            <a:ext cx="2632710" cy="16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9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6C5C-0DF5-87FB-2DBF-78FA8935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Front Suspension Types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C5117-47AA-7471-247A-3720D3CF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0B389-2771-F94F-7D1D-E7D29287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CC09A-8E82-5BCA-DA9C-65DF5EEF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BF93F-2469-263D-0965-AB51FA768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3" y="2142013"/>
            <a:ext cx="1827659" cy="2870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03EC7-E55D-2DDD-9795-E2149E4A1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1" y="2132117"/>
            <a:ext cx="2861772" cy="1261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81310-9B0D-23B4-2489-2FE223CD6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72" y="3677498"/>
            <a:ext cx="2142490" cy="126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7EE3A-9FAD-DF07-6E58-C19D08C66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03" y="1736780"/>
            <a:ext cx="3966800" cy="43185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605B43-BBB4-EF48-7130-17B1738D3741}"/>
              </a:ext>
            </a:extLst>
          </p:cNvPr>
          <p:cNvSpPr/>
          <p:nvPr/>
        </p:nvSpPr>
        <p:spPr>
          <a:xfrm>
            <a:off x="1289563" y="5643587"/>
            <a:ext cx="192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MacPherson Strut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EB61A-DF04-56A4-5516-BEA574F0649A}"/>
              </a:ext>
            </a:extLst>
          </p:cNvPr>
          <p:cNvSpPr/>
          <p:nvPr/>
        </p:nvSpPr>
        <p:spPr>
          <a:xfrm>
            <a:off x="4660891" y="5643587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Solid Axle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B3AE27-30EF-42F8-4354-74B92A427945}"/>
              </a:ext>
            </a:extLst>
          </p:cNvPr>
          <p:cNvSpPr/>
          <p:nvPr/>
        </p:nvSpPr>
        <p:spPr>
          <a:xfrm>
            <a:off x="8610600" y="566434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Dual A Arm</a:t>
            </a:r>
          </a:p>
        </p:txBody>
      </p:sp>
    </p:spTree>
    <p:extLst>
      <p:ext uri="{BB962C8B-B14F-4D97-AF65-F5344CB8AC3E}">
        <p14:creationId xmlns:p14="http://schemas.microsoft.com/office/powerpoint/2010/main" val="133691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9F7F-6ABD-1B20-0637-214559F0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Suspension/Steering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8FAC-0511-2A56-C062-83E943C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3858967" cy="4500563"/>
          </a:xfrm>
        </p:spPr>
        <p:txBody>
          <a:bodyPr/>
          <a:lstStyle/>
          <a:p>
            <a:r>
              <a:rPr lang="en-US" dirty="0"/>
              <a:t>Contact Patch</a:t>
            </a:r>
          </a:p>
          <a:p>
            <a:pPr lvl="1"/>
            <a:r>
              <a:rPr lang="en-US" dirty="0"/>
              <a:t>Oval shaped area where tire contacts the road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Steering Axis</a:t>
            </a:r>
          </a:p>
          <a:p>
            <a:pPr lvl="1"/>
            <a:r>
              <a:rPr lang="en-US" dirty="0"/>
              <a:t>Line between two pivot points of the wheel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B2C33-2EF9-E477-8238-AA63CC82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8A47-7A21-EB1E-E721-5A77BFB2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47004-0295-CB73-5221-7D1A6F14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A0A43B-85B2-BABD-3CC5-CEB3383F385C}"/>
              </a:ext>
            </a:extLst>
          </p:cNvPr>
          <p:cNvGrpSpPr/>
          <p:nvPr/>
        </p:nvGrpSpPr>
        <p:grpSpPr>
          <a:xfrm>
            <a:off x="3924139" y="3827336"/>
            <a:ext cx="1988493" cy="1304297"/>
            <a:chOff x="3046413" y="1610754"/>
            <a:chExt cx="6096000" cy="40834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FE3072-A807-C7D7-0E6A-53D7499A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13" y="1610754"/>
              <a:ext cx="6096000" cy="408347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003E47-1E07-A986-2B20-31F25B620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0362" y="1981200"/>
              <a:ext cx="704850" cy="36671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5BB38-9EB3-DFB0-CF7A-837155E0E794}"/>
              </a:ext>
            </a:extLst>
          </p:cNvPr>
          <p:cNvGrpSpPr/>
          <p:nvPr/>
        </p:nvGrpSpPr>
        <p:grpSpPr>
          <a:xfrm>
            <a:off x="6727286" y="1890781"/>
            <a:ext cx="2035722" cy="1837974"/>
            <a:chOff x="1598612" y="3517478"/>
            <a:chExt cx="3024741" cy="27309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BF6A3E-3956-B7BA-5188-9D17D0B966EC}"/>
                </a:ext>
              </a:extLst>
            </p:cNvPr>
            <p:cNvGrpSpPr/>
            <p:nvPr/>
          </p:nvGrpSpPr>
          <p:grpSpPr>
            <a:xfrm>
              <a:off x="1598612" y="3958807"/>
              <a:ext cx="2357694" cy="1693224"/>
              <a:chOff x="8752914" y="2269176"/>
              <a:chExt cx="1758968" cy="117931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3644A37-1142-62D0-648F-E1E7EBEBC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2914" y="3448493"/>
                <a:ext cx="17589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733715F-A28B-E85D-E080-B233F88636D8}"/>
                  </a:ext>
                </a:extLst>
              </p:cNvPr>
              <p:cNvGrpSpPr/>
              <p:nvPr/>
            </p:nvGrpSpPr>
            <p:grpSpPr>
              <a:xfrm>
                <a:off x="8990012" y="2269176"/>
                <a:ext cx="1161288" cy="1159824"/>
                <a:chOff x="8990012" y="2269176"/>
                <a:chExt cx="1161288" cy="11598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EA6DE58-7C0B-9237-C6A5-D615E41420E7}"/>
                    </a:ext>
                  </a:extLst>
                </p:cNvPr>
                <p:cNvSpPr/>
                <p:nvPr/>
              </p:nvSpPr>
              <p:spPr>
                <a:xfrm>
                  <a:off x="8990012" y="2269176"/>
                  <a:ext cx="1161288" cy="115982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D0CE312-CA75-A1C5-DB54-DC2F13612A9D}"/>
                    </a:ext>
                  </a:extLst>
                </p:cNvPr>
                <p:cNvSpPr/>
                <p:nvPr/>
              </p:nvSpPr>
              <p:spPr>
                <a:xfrm>
                  <a:off x="9067736" y="2344980"/>
                  <a:ext cx="1005840" cy="1008217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75B212-D3AF-22E8-571C-57FD9F82D559}"/>
                </a:ext>
              </a:extLst>
            </p:cNvPr>
            <p:cNvSpPr txBox="1"/>
            <p:nvPr/>
          </p:nvSpPr>
          <p:spPr>
            <a:xfrm>
              <a:off x="3165403" y="5786734"/>
              <a:ext cx="7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D9670D-3A94-642C-2D92-F2BA1D48B2AB}"/>
                </a:ext>
              </a:extLst>
            </p:cNvPr>
            <p:cNvSpPr txBox="1"/>
            <p:nvPr/>
          </p:nvSpPr>
          <p:spPr>
            <a:xfrm>
              <a:off x="4103339" y="3525851"/>
              <a:ext cx="520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5E334-D688-2933-7430-F989C5A706F0}"/>
                </a:ext>
              </a:extLst>
            </p:cNvPr>
            <p:cNvSpPr txBox="1"/>
            <p:nvPr/>
          </p:nvSpPr>
          <p:spPr>
            <a:xfrm>
              <a:off x="2416074" y="3517478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78E4AD-F3AD-9481-4051-AEE0FCB830D8}"/>
                </a:ext>
              </a:extLst>
            </p:cNvPr>
            <p:cNvSpPr/>
            <p:nvPr/>
          </p:nvSpPr>
          <p:spPr>
            <a:xfrm>
              <a:off x="4308678" y="4572000"/>
              <a:ext cx="109336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72EEDF-5C73-9456-45A1-2FB697FC7925}"/>
              </a:ext>
            </a:extLst>
          </p:cNvPr>
          <p:cNvGrpSpPr/>
          <p:nvPr/>
        </p:nvGrpSpPr>
        <p:grpSpPr>
          <a:xfrm>
            <a:off x="9565978" y="1821990"/>
            <a:ext cx="2044620" cy="1852376"/>
            <a:chOff x="6324131" y="3558634"/>
            <a:chExt cx="2984812" cy="27041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CAA9D6-26C8-716C-554A-0E5445266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131" y="5628514"/>
              <a:ext cx="1980081" cy="29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40607E2B-64BE-310D-9945-2A8843F8B93C}"/>
                </a:ext>
              </a:extLst>
            </p:cNvPr>
            <p:cNvSpPr/>
            <p:nvPr/>
          </p:nvSpPr>
          <p:spPr>
            <a:xfrm rot="4462172">
              <a:off x="6522559" y="4088231"/>
              <a:ext cx="1664208" cy="1665237"/>
            </a:xfrm>
            <a:prstGeom prst="chord">
              <a:avLst>
                <a:gd name="adj1" fmla="val 2700000"/>
                <a:gd name="adj2" fmla="val 2079975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27F0FCE-A54A-5A3E-3898-29242EB81C32}"/>
                </a:ext>
              </a:extLst>
            </p:cNvPr>
            <p:cNvSpPr/>
            <p:nvPr/>
          </p:nvSpPr>
          <p:spPr>
            <a:xfrm>
              <a:off x="6680557" y="4197067"/>
              <a:ext cx="1348213" cy="1447565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8D3398-EC5E-EED4-54AF-68BF9C3A13F0}"/>
                </a:ext>
              </a:extLst>
            </p:cNvPr>
            <p:cNvSpPr txBox="1"/>
            <p:nvPr/>
          </p:nvSpPr>
          <p:spPr>
            <a:xfrm>
              <a:off x="7939772" y="5801136"/>
              <a:ext cx="717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Real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4071D6-48B1-0CCE-269E-5BA62ACDCCE7}"/>
                </a:ext>
              </a:extLst>
            </p:cNvPr>
            <p:cNvSpPr txBox="1"/>
            <p:nvPr/>
          </p:nvSpPr>
          <p:spPr>
            <a:xfrm>
              <a:off x="8788929" y="3567007"/>
              <a:ext cx="520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907DF5-4ED7-0A8A-8C4F-6DD8B91EAA48}"/>
                </a:ext>
              </a:extLst>
            </p:cNvPr>
            <p:cNvSpPr txBox="1"/>
            <p:nvPr/>
          </p:nvSpPr>
          <p:spPr>
            <a:xfrm>
              <a:off x="7101664" y="355863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90F0028-9480-9541-742E-F7269F6DA03D}"/>
                </a:ext>
              </a:extLst>
            </p:cNvPr>
            <p:cNvSpPr/>
            <p:nvPr/>
          </p:nvSpPr>
          <p:spPr>
            <a:xfrm>
              <a:off x="8934636" y="4410425"/>
              <a:ext cx="2286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367D962B-A69A-1946-8C38-5D80AEB2F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5019" r="23673" b="25933"/>
          <a:stretch/>
        </p:blipFill>
        <p:spPr bwMode="auto">
          <a:xfrm>
            <a:off x="6279260" y="4037355"/>
            <a:ext cx="2743200" cy="1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22C45C1-3495-00C6-19BB-852DB11C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29501" r="33840" b="27137"/>
          <a:stretch/>
        </p:blipFill>
        <p:spPr bwMode="auto">
          <a:xfrm>
            <a:off x="9301105" y="3853482"/>
            <a:ext cx="2743200" cy="195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2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554A-6374-59F7-CD5F-E2E9BB9B9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0" y="2541520"/>
            <a:ext cx="11328400" cy="1774959"/>
          </a:xfrm>
        </p:spPr>
        <p:txBody>
          <a:bodyPr/>
          <a:lstStyle/>
          <a:p>
            <a:r>
              <a:rPr lang="en-US" dirty="0"/>
              <a:t>What are Some Mechanical Aspects of a Solar Car?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E5AA1-8B25-A1B6-81C1-83185892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92DD-E67E-E02C-1191-B5C3C5FB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5A13-8B5B-8979-608D-18F8B7DC9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8" y="1676400"/>
            <a:ext cx="5293883" cy="45841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Toe</a:t>
            </a:r>
          </a:p>
          <a:p>
            <a:pPr lvl="1"/>
            <a:r>
              <a:rPr lang="en-US" dirty="0"/>
              <a:t>Angle of the wheel and tire pointing away from the centerline of the vehicle</a:t>
            </a:r>
          </a:p>
          <a:p>
            <a:r>
              <a:rPr lang="en-US" dirty="0"/>
              <a:t>Caster</a:t>
            </a:r>
          </a:p>
          <a:p>
            <a:pPr lvl="1"/>
            <a:r>
              <a:rPr lang="en-US" dirty="0"/>
              <a:t>The angular displacement of the steering angle for the vertical axis</a:t>
            </a:r>
          </a:p>
          <a:p>
            <a:r>
              <a:rPr lang="en-US" dirty="0"/>
              <a:t>Camber</a:t>
            </a:r>
          </a:p>
          <a:p>
            <a:pPr lvl="1"/>
            <a:r>
              <a:rPr lang="en-US" dirty="0"/>
              <a:t>The angle of the wheel and tire with respect to the vertical axis</a:t>
            </a:r>
          </a:p>
          <a:p>
            <a:r>
              <a:rPr lang="en-US" dirty="0"/>
              <a:t>Scrub Radius</a:t>
            </a:r>
          </a:p>
          <a:p>
            <a:pPr lvl="1"/>
            <a:r>
              <a:rPr lang="en-US" dirty="0"/>
              <a:t>The distance between where the steering angle intersects the ground and the contact patch of the tire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Tip: Wheel alignment can play a major role in the efficiency of solar cars/ and wear on tires.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BAD05-769C-BC6C-C29C-274C2C3C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184A6-14DD-C15B-5794-0C508245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B69F3-FC35-5220-220F-8F99BDD9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A screenshot of a screenshot of a computer&#10;&#10;Description automatically generated">
            <a:extLst>
              <a:ext uri="{FF2B5EF4-FFF2-40B4-BE49-F238E27FC236}">
                <a16:creationId xmlns:a16="http://schemas.microsoft.com/office/drawing/2014/main" id="{F37BABD8-30DE-1640-9F8A-5E5C0C854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1" b="46448"/>
          <a:stretch/>
        </p:blipFill>
        <p:spPr>
          <a:xfrm>
            <a:off x="5955420" y="1518989"/>
            <a:ext cx="3417180" cy="2803043"/>
          </a:xfrm>
          <a:prstGeom prst="rect">
            <a:avLst/>
          </a:prstGeom>
        </p:spPr>
      </p:pic>
      <p:pic>
        <p:nvPicPr>
          <p:cNvPr id="8" name="Picture 7" descr="A diagram of a car chassis&#10;&#10;Description automatically generated">
            <a:extLst>
              <a:ext uri="{FF2B5EF4-FFF2-40B4-BE49-F238E27FC236}">
                <a16:creationId xmlns:a16="http://schemas.microsoft.com/office/drawing/2014/main" id="{CEB17471-A211-4E7D-7A70-76DACE217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02" y="1630084"/>
            <a:ext cx="2612198" cy="2580852"/>
          </a:xfrm>
          <a:prstGeom prst="rect">
            <a:avLst/>
          </a:prstGeom>
        </p:spPr>
      </p:pic>
      <p:pic>
        <p:nvPicPr>
          <p:cNvPr id="9" name="Picture 8" descr="A machine on a stand&#10;&#10;Description automatically generated">
            <a:extLst>
              <a:ext uri="{FF2B5EF4-FFF2-40B4-BE49-F238E27FC236}">
                <a16:creationId xmlns:a16="http://schemas.microsoft.com/office/drawing/2014/main" id="{37C19297-64D2-5737-B435-9848D2D1A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t="11565" r="31811" b="45907"/>
          <a:stretch/>
        </p:blipFill>
        <p:spPr>
          <a:xfrm>
            <a:off x="8285868" y="4375761"/>
            <a:ext cx="2435467" cy="1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9C09-D534-B3C2-6EC3-E210AFBE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Ackerman Steering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36FE-61A9-44E5-0CEB-0DE3A7A07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3769839" cy="45348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Importance:</a:t>
            </a:r>
          </a:p>
          <a:p>
            <a:pPr lvl="1"/>
            <a:r>
              <a:rPr lang="en-US" dirty="0"/>
              <a:t>Avoiding tires to slip sideways when following the path around a curve at lower speeds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Neglects centrifugal force generated and countered by a cornering force acting on each tire. This causes the flexible tires to generate increased slip angles at higher speeds.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7811-5F07-FA0D-AC2A-995EC0D1D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BD507-3529-13AE-8C46-3FD3A5D3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F217-069D-311A-66E5-28BB7D19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BD571-481D-CD60-3B6D-B87EEABA9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9" y="2057400"/>
            <a:ext cx="5170961" cy="362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51754-2BA2-9362-3E8C-33FB08401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928" y="2243418"/>
            <a:ext cx="2530104" cy="34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8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DB8C-5E01-46A1-9777-E867B4EF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563D2-617D-446B-A44B-FBE1ED7F5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031804"/>
            <a:ext cx="2887400" cy="180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F3337-29BB-41A7-A6A3-51E84A98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2033264"/>
            <a:ext cx="2887401" cy="180997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919B39-EA2B-460E-9DD9-5F012521E65A}"/>
              </a:ext>
            </a:extLst>
          </p:cNvPr>
          <p:cNvCxnSpPr/>
          <p:nvPr/>
        </p:nvCxnSpPr>
        <p:spPr>
          <a:xfrm>
            <a:off x="584200" y="1697420"/>
            <a:ext cx="762000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A81B2D-51A5-4503-8D52-8870F60EA4A1}"/>
              </a:ext>
            </a:extLst>
          </p:cNvPr>
          <p:cNvCxnSpPr>
            <a:cxnSpLocks/>
          </p:cNvCxnSpPr>
          <p:nvPr/>
        </p:nvCxnSpPr>
        <p:spPr>
          <a:xfrm flipH="1">
            <a:off x="6908874" y="1697420"/>
            <a:ext cx="770199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C68A1F-5A23-4308-BB92-D15625BCA7EB}"/>
              </a:ext>
            </a:extLst>
          </p:cNvPr>
          <p:cNvSpPr txBox="1"/>
          <p:nvPr/>
        </p:nvSpPr>
        <p:spPr>
          <a:xfrm>
            <a:off x="431800" y="400897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D2AA3-B711-4794-9C03-B7983CA29163}"/>
              </a:ext>
            </a:extLst>
          </p:cNvPr>
          <p:cNvSpPr txBox="1"/>
          <p:nvPr/>
        </p:nvSpPr>
        <p:spPr>
          <a:xfrm>
            <a:off x="7198849" y="3845823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F7BE0-DDB8-4A28-A420-2BC96C93346D}"/>
              </a:ext>
            </a:extLst>
          </p:cNvPr>
          <p:cNvSpPr txBox="1"/>
          <p:nvPr/>
        </p:nvSpPr>
        <p:spPr>
          <a:xfrm>
            <a:off x="660400" y="543122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37B12-184A-46D5-A30E-C58D9B94A2FB}"/>
              </a:ext>
            </a:extLst>
          </p:cNvPr>
          <p:cNvSpPr txBox="1"/>
          <p:nvPr/>
        </p:nvSpPr>
        <p:spPr>
          <a:xfrm>
            <a:off x="6919488" y="5738267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CFFEF0-13BD-436A-A8FF-A658BAA9F44C}"/>
              </a:ext>
            </a:extLst>
          </p:cNvPr>
          <p:cNvSpPr/>
          <p:nvPr/>
        </p:nvSpPr>
        <p:spPr>
          <a:xfrm>
            <a:off x="977131" y="4218291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D12A26-0679-4F97-BAE2-CB0E43505A29}"/>
              </a:ext>
            </a:extLst>
          </p:cNvPr>
          <p:cNvSpPr/>
          <p:nvPr/>
        </p:nvSpPr>
        <p:spPr>
          <a:xfrm>
            <a:off x="7148124" y="4239802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4921F1-9927-40F1-829C-07BDA652D304}"/>
              </a:ext>
            </a:extLst>
          </p:cNvPr>
          <p:cNvSpPr/>
          <p:nvPr/>
        </p:nvSpPr>
        <p:spPr>
          <a:xfrm>
            <a:off x="1229922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5582B5-DFD1-4F3B-9B81-4C8819E03085}"/>
              </a:ext>
            </a:extLst>
          </p:cNvPr>
          <p:cNvSpPr/>
          <p:nvPr/>
        </p:nvSpPr>
        <p:spPr>
          <a:xfrm>
            <a:off x="6913008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221C232-87BA-4DBF-B048-2F8FB7E1628F}"/>
              </a:ext>
            </a:extLst>
          </p:cNvPr>
          <p:cNvSpPr/>
          <p:nvPr/>
        </p:nvSpPr>
        <p:spPr>
          <a:xfrm>
            <a:off x="3547873" y="2355654"/>
            <a:ext cx="304800" cy="1066800"/>
          </a:xfrm>
          <a:prstGeom prst="downArrow">
            <a:avLst>
              <a:gd name="adj1" fmla="val 22549"/>
              <a:gd name="adj2" fmla="val 151961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B69FB-13EA-4840-A143-BBEC5D50DEE5}"/>
              </a:ext>
            </a:extLst>
          </p:cNvPr>
          <p:cNvSpPr txBox="1"/>
          <p:nvPr/>
        </p:nvSpPr>
        <p:spPr>
          <a:xfrm>
            <a:off x="3014473" y="2454293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Front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4F427D-11D9-4CFE-BB23-D1F3256D3F38}"/>
              </a:ext>
            </a:extLst>
          </p:cNvPr>
          <p:cNvCxnSpPr/>
          <p:nvPr/>
        </p:nvCxnSpPr>
        <p:spPr>
          <a:xfrm>
            <a:off x="1129460" y="4289114"/>
            <a:ext cx="6018665" cy="215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136850-0019-4DCA-9985-64C65DD6F491}"/>
              </a:ext>
            </a:extLst>
          </p:cNvPr>
          <p:cNvCxnSpPr>
            <a:cxnSpLocks/>
          </p:cNvCxnSpPr>
          <p:nvPr/>
        </p:nvCxnSpPr>
        <p:spPr>
          <a:xfrm>
            <a:off x="1346165" y="5681326"/>
            <a:ext cx="5486509" cy="24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6BDB20A-5C5D-49E7-A698-B700A8435A30}"/>
              </a:ext>
            </a:extLst>
          </p:cNvPr>
          <p:cNvSpPr/>
          <p:nvPr/>
        </p:nvSpPr>
        <p:spPr>
          <a:xfrm rot="555195">
            <a:off x="7250671" y="4411157"/>
            <a:ext cx="465471" cy="118578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EE573F-DC57-4632-AB8C-39711DC1FB74}"/>
              </a:ext>
            </a:extLst>
          </p:cNvPr>
          <p:cNvSpPr txBox="1"/>
          <p:nvPr/>
        </p:nvSpPr>
        <p:spPr>
          <a:xfrm>
            <a:off x="7689310" y="4821622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FEF870-A01E-437C-BF76-43AC5AE5714F}"/>
              </a:ext>
            </a:extLst>
          </p:cNvPr>
          <p:cNvSpPr txBox="1"/>
          <p:nvPr/>
        </p:nvSpPr>
        <p:spPr>
          <a:xfrm>
            <a:off x="2995827" y="34125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A67669-541F-41DB-9E33-604CB91598FD}"/>
              </a:ext>
            </a:extLst>
          </p:cNvPr>
          <p:cNvSpPr txBox="1"/>
          <p:nvPr/>
        </p:nvSpPr>
        <p:spPr>
          <a:xfrm>
            <a:off x="2973318" y="46754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FF4D21-FFEC-4139-A07D-8AF31DF2DA22}"/>
                  </a:ext>
                </a:extLst>
              </p:cNvPr>
              <p:cNvSpPr txBox="1"/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𝐷𝑖𝑠𝑡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FF4D21-FFEC-4139-A07D-8AF31DF2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DB9E1159-9D65-4B50-B682-DF20FEB0BA6A}"/>
              </a:ext>
            </a:extLst>
          </p:cNvPr>
          <p:cNvSpPr/>
          <p:nvPr/>
        </p:nvSpPr>
        <p:spPr>
          <a:xfrm rot="16200000">
            <a:off x="3882662" y="1006792"/>
            <a:ext cx="434442" cy="6116962"/>
          </a:xfrm>
          <a:prstGeom prst="rightBrace">
            <a:avLst>
              <a:gd name="adj1" fmla="val 8333"/>
              <a:gd name="adj2" fmla="val 51542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48A46C8D-D79E-4BE1-8EAC-170CA10524D5}"/>
              </a:ext>
            </a:extLst>
          </p:cNvPr>
          <p:cNvSpPr/>
          <p:nvPr/>
        </p:nvSpPr>
        <p:spPr>
          <a:xfrm rot="16200000">
            <a:off x="3919268" y="2670962"/>
            <a:ext cx="287128" cy="5433330"/>
          </a:xfrm>
          <a:prstGeom prst="rightBrace">
            <a:avLst>
              <a:gd name="adj1" fmla="val 59287"/>
              <a:gd name="adj2" fmla="val 50701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C34BCD-5F74-49D7-BC59-CF1F5D06E22A}"/>
              </a:ext>
            </a:extLst>
          </p:cNvPr>
          <p:cNvCxnSpPr>
            <a:stCxn id="14" idx="4"/>
          </p:cNvCxnSpPr>
          <p:nvPr/>
        </p:nvCxnSpPr>
        <p:spPr>
          <a:xfrm>
            <a:off x="1053296" y="4353662"/>
            <a:ext cx="6094829" cy="32181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2EB2E1-7D7C-401F-BCDA-6AE7EAEEF03E}"/>
              </a:ext>
            </a:extLst>
          </p:cNvPr>
          <p:cNvCxnSpPr>
            <a:cxnSpLocks/>
          </p:cNvCxnSpPr>
          <p:nvPr/>
        </p:nvCxnSpPr>
        <p:spPr>
          <a:xfrm flipV="1">
            <a:off x="1104021" y="4439284"/>
            <a:ext cx="6094829" cy="345151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7E5D57-05FA-4828-A63D-5DBAAEC8902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178862" y="5018477"/>
            <a:ext cx="5756455" cy="610955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DF4806-6CC9-4AC0-995F-3C272AF52185}"/>
                  </a:ext>
                </a:extLst>
              </p:cNvPr>
              <p:cNvSpPr txBox="1"/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𝑜𝑒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DF4806-6CC9-4AC0-995F-3C272AF52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385"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37000" y="6141626"/>
            <a:ext cx="4114800" cy="365125"/>
          </a:xfrm>
        </p:spPr>
        <p:txBody>
          <a:bodyPr/>
          <a:lstStyle/>
          <a:p>
            <a:r>
              <a:rPr lang="en-US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1000" y="6141626"/>
            <a:ext cx="2743200" cy="365125"/>
          </a:xfrm>
        </p:spPr>
        <p:txBody>
          <a:bodyPr/>
          <a:lstStyle/>
          <a:p>
            <a:fld id="{ED5DA324-180E-4A30-8C09-C3F0C3B68A80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Mini-Course in Mechanical Eng.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361F-E5C1-A013-01EB-A594D800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car rolling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3B13-27C2-456B-044A-92705C786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463585" cy="4367561"/>
          </a:xfrm>
        </p:spPr>
        <p:txBody>
          <a:bodyPr/>
          <a:lstStyle/>
          <a:p>
            <a:r>
              <a:rPr lang="en-US" strike="sngStrike" dirty="0"/>
              <a:t>Materials </a:t>
            </a:r>
          </a:p>
          <a:p>
            <a:r>
              <a:rPr lang="en-US" strike="sngStrike" dirty="0"/>
              <a:t>Safety Cell, Crush Zone and Roll Bar</a:t>
            </a:r>
          </a:p>
          <a:p>
            <a:r>
              <a:rPr lang="en-US" b="1" strike="sngStrike" dirty="0"/>
              <a:t>Suspension and Steering</a:t>
            </a:r>
          </a:p>
          <a:p>
            <a:r>
              <a:rPr lang="en-US" dirty="0">
                <a:highlight>
                  <a:srgbClr val="FFFF00"/>
                </a:highlight>
              </a:rPr>
              <a:t>Wheels and Brakes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B342-DF93-0F55-5CED-D5DD159C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8F952-5785-6567-7594-A7D40765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33AB5-C80E-E80B-A1FE-428952BB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9815D8C-96BC-43B1-E6D2-944A499B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634010"/>
            <a:ext cx="3368093" cy="22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207A001-DEAB-E967-BBB4-8D50AFAC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26" y="3988794"/>
            <a:ext cx="3361140" cy="22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50440-BAD3-9115-C6AE-2CCC2568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11" y="1634010"/>
            <a:ext cx="3361140" cy="22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F78F0C2-2D00-55A9-7F7A-D5502218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11" y="3989625"/>
            <a:ext cx="3361139" cy="22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52EA-A52E-4CFC-DBF0-2FE023EB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161DC-020C-31D9-DBD9-DA690958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069863" cy="4500563"/>
          </a:xfrm>
        </p:spPr>
        <p:txBody>
          <a:bodyPr/>
          <a:lstStyle/>
          <a:p>
            <a:r>
              <a:rPr lang="en-US" dirty="0"/>
              <a:t>One of the most difficult parts to source</a:t>
            </a:r>
          </a:p>
          <a:p>
            <a:r>
              <a:rPr lang="en-US" dirty="0"/>
              <a:t>Choices need to be made very early in the design process	</a:t>
            </a:r>
          </a:p>
          <a:p>
            <a:endParaRPr lang="en-US" dirty="0"/>
          </a:p>
          <a:p>
            <a:r>
              <a:rPr lang="en-US" dirty="0"/>
              <a:t>Three wheel designs:</a:t>
            </a:r>
          </a:p>
          <a:p>
            <a:pPr lvl="1"/>
            <a:r>
              <a:rPr lang="en-US" dirty="0"/>
              <a:t>Lighter</a:t>
            </a:r>
          </a:p>
          <a:p>
            <a:pPr lvl="1"/>
            <a:r>
              <a:rPr lang="en-US" dirty="0"/>
              <a:t>Easier to align</a:t>
            </a:r>
          </a:p>
          <a:p>
            <a:pPr lvl="1"/>
            <a:r>
              <a:rPr lang="en-US" dirty="0"/>
              <a:t>Less expensive</a:t>
            </a:r>
          </a:p>
          <a:p>
            <a:pPr lvl="1"/>
            <a:r>
              <a:rPr lang="en-US" dirty="0"/>
              <a:t>Not as safe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F4888-6A73-B8EB-5AF4-104E98BA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38A08-5786-EFB5-4B4B-FDE21D09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048F-E679-2963-43D3-35D811DF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BE707C-CBC4-1BA4-ED92-E3F36AB4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63" y="1608931"/>
            <a:ext cx="3303474" cy="2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975660E-9ECC-538F-6B07-A9EFE8C7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67" y="3934677"/>
            <a:ext cx="3082233" cy="20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656C-6B55-06F5-AF50-09A0DBB9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00FE-9C60-A1DB-A38E-894846BE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676400"/>
            <a:ext cx="4901278" cy="45005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Four wheel designs</a:t>
            </a:r>
          </a:p>
          <a:p>
            <a:pPr lvl="1"/>
            <a:r>
              <a:rPr lang="en-US" sz="2600" dirty="0"/>
              <a:t>More parts means higher cost</a:t>
            </a:r>
          </a:p>
          <a:p>
            <a:pPr lvl="1"/>
            <a:r>
              <a:rPr lang="en-US" sz="2600" dirty="0"/>
              <a:t>Harder to get alignment correct</a:t>
            </a:r>
          </a:p>
          <a:p>
            <a:pPr lvl="1"/>
            <a:r>
              <a:rPr lang="en-US" sz="2600" dirty="0"/>
              <a:t>Weight distribution less critical</a:t>
            </a:r>
          </a:p>
          <a:p>
            <a:pPr lvl="1"/>
            <a:r>
              <a:rPr lang="en-US" sz="2600" dirty="0"/>
              <a:t>Much safer in the event of a flat</a:t>
            </a:r>
          </a:p>
          <a:p>
            <a:pPr lvl="1"/>
            <a:r>
              <a:rPr lang="en-US" sz="2600" dirty="0"/>
              <a:t>Can “straddle” dead animals on the road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Note</a:t>
            </a:r>
            <a:r>
              <a:rPr lang="en-US" sz="2600" dirty="0"/>
              <a:t>: Required for Cruiser Division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E34EC-3727-3B2A-8D8C-DC1F5832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788F2-F332-E48F-E771-4ADA4077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53D44-3DBA-0C1B-DDE2-3161E9FC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5830757-4CDB-CC1D-4500-3772DCA6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86" y="1615133"/>
            <a:ext cx="3585588" cy="22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CB5B647-C05F-EC6F-091A-B5075CC3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78" y="3926681"/>
            <a:ext cx="3082502" cy="205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F17C825-D8D1-08C7-A117-3389A2417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15506" r="6674" b="18869"/>
          <a:stretch/>
        </p:blipFill>
        <p:spPr bwMode="auto">
          <a:xfrm>
            <a:off x="8530212" y="3959259"/>
            <a:ext cx="3585588" cy="20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25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EAFF-1327-D8C3-9DB9-8E4208B0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Rim/Wheels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2D8D8-9848-9EB6-6E1C-5795FBAAE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761953" cy="4500563"/>
          </a:xfrm>
        </p:spPr>
        <p:txBody>
          <a:bodyPr/>
          <a:lstStyle/>
          <a:p>
            <a:r>
              <a:rPr lang="en-US" dirty="0"/>
              <a:t>Wheel choices (must be able to handle the weight of the car and lateral forces from turning)</a:t>
            </a:r>
          </a:p>
          <a:p>
            <a:pPr lvl="1"/>
            <a:r>
              <a:rPr lang="en-US" dirty="0"/>
              <a:t>NGM wheels and tires</a:t>
            </a:r>
          </a:p>
          <a:p>
            <a:pPr lvl="1"/>
            <a:r>
              <a:rPr lang="en-US" dirty="0"/>
              <a:t>Motorcycle</a:t>
            </a:r>
          </a:p>
          <a:p>
            <a:pPr lvl="1"/>
            <a:r>
              <a:rPr lang="en-US" dirty="0"/>
              <a:t>Junior Dragster</a:t>
            </a:r>
          </a:p>
          <a:p>
            <a:pPr lvl="1"/>
            <a:r>
              <a:rPr lang="en-US" dirty="0"/>
              <a:t>Bicycle</a:t>
            </a:r>
          </a:p>
          <a:p>
            <a:pPr lvl="1"/>
            <a:r>
              <a:rPr lang="en-US" dirty="0"/>
              <a:t>ATV/UTV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FB85E-DDB5-ADB5-C4A2-F94051910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18A3C-1E85-5EB8-29E1-D0624516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1C93-BE35-1C74-B83B-9E2608FB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NGM Wheel.jpg">
            <a:extLst>
              <a:ext uri="{FF2B5EF4-FFF2-40B4-BE49-F238E27FC236}">
                <a16:creationId xmlns:a16="http://schemas.microsoft.com/office/drawing/2014/main" id="{05AC9049-89FE-A505-34E2-7B8D131A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753" y="2156785"/>
            <a:ext cx="4719723" cy="35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3F31-2BD8-60D3-4E2B-E0BC12EA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Rim/Wheel Choices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ACB41-F946-75AA-8526-B468CEA6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F80F3-C3D1-2FE3-3F40-AA38B01B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635A2-57F5-C459-A1F4-B3F46484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Spoked wheel1.jpg">
            <a:extLst>
              <a:ext uri="{FF2B5EF4-FFF2-40B4-BE49-F238E27FC236}">
                <a16:creationId xmlns:a16="http://schemas.microsoft.com/office/drawing/2014/main" id="{0447C3B6-2B28-F786-7C3B-5A3E1A64B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94045"/>
            <a:ext cx="3244746" cy="4326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38E64-83C6-0555-D768-ED90B16A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94045"/>
            <a:ext cx="3988333" cy="4326327"/>
          </a:xfrm>
          <a:prstGeom prst="rect">
            <a:avLst/>
          </a:prstGeom>
        </p:spPr>
      </p:pic>
      <p:pic>
        <p:nvPicPr>
          <p:cNvPr id="9" name="Picture 8" descr="A black rim with white text&#10;&#10;Description automatically generated">
            <a:extLst>
              <a:ext uri="{FF2B5EF4-FFF2-40B4-BE49-F238E27FC236}">
                <a16:creationId xmlns:a16="http://schemas.microsoft.com/office/drawing/2014/main" id="{20AE4E0E-30B0-82E1-128E-0DD72C2F8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/>
          <a:stretch/>
        </p:blipFill>
        <p:spPr>
          <a:xfrm>
            <a:off x="8153357" y="2212767"/>
            <a:ext cx="3988334" cy="34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5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C76E-1095-0AA8-B6AE-F8AF7684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B183-E6F1-FD5F-234C-DD8D547C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207125" cy="4500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Solar cars must have two independent braking systems that allow the driver to stop the vehicle safely and quickly.</a:t>
            </a:r>
          </a:p>
          <a:p>
            <a:r>
              <a:rPr lang="en-US" dirty="0"/>
              <a:t>Most cars use hydraulic disk brakes</a:t>
            </a:r>
          </a:p>
          <a:p>
            <a:r>
              <a:rPr lang="en-US" dirty="0"/>
              <a:t>ATV brakes – Cheap, fits standard </a:t>
            </a:r>
            <a:r>
              <a:rPr lang="en-US" dirty="0" err="1"/>
              <a:t>atv</a:t>
            </a:r>
            <a:r>
              <a:rPr lang="en-US" dirty="0"/>
              <a:t> spindles, but lots of friction of rotor</a:t>
            </a:r>
          </a:p>
          <a:p>
            <a:r>
              <a:rPr lang="en-US" dirty="0"/>
              <a:t>MCP brakes - great options, adjustable spacing, but can be expensive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19147-C05C-B6B3-7B16-1A5BCCF4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AAA5-CC7A-F8F0-DE86-3E3EAFB7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08D78-0343-85E3-359C-BA31245A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A silver metal object with black metal parts&#10;&#10;Description automatically generated with medium confidence">
            <a:extLst>
              <a:ext uri="{FF2B5EF4-FFF2-40B4-BE49-F238E27FC236}">
                <a16:creationId xmlns:a16="http://schemas.microsoft.com/office/drawing/2014/main" id="{6B96E032-58C6-F955-68FA-A3A23AC3E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33" y="1713813"/>
            <a:ext cx="2472745" cy="2106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4BC32E-8D82-2E5A-822C-E8E65A9DD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27" y="1620680"/>
            <a:ext cx="2472745" cy="2406154"/>
          </a:xfrm>
          <a:prstGeom prst="rect">
            <a:avLst/>
          </a:prstGeom>
        </p:spPr>
      </p:pic>
      <p:pic>
        <p:nvPicPr>
          <p:cNvPr id="11" name="Picture 10" descr="Big-Bore-Front-Hydraulic-Caliper-6005355809-15136.jpg">
            <a:extLst>
              <a:ext uri="{FF2B5EF4-FFF2-40B4-BE49-F238E27FC236}">
                <a16:creationId xmlns:a16="http://schemas.microsoft.com/office/drawing/2014/main" id="{9D13A7FC-3ABE-078C-295F-45A42FE9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033" y="3976853"/>
            <a:ext cx="2472745" cy="2165024"/>
          </a:xfrm>
          <a:prstGeom prst="rect">
            <a:avLst/>
          </a:prstGeom>
        </p:spPr>
      </p:pic>
      <p:pic>
        <p:nvPicPr>
          <p:cNvPr id="12" name="Picture 11" descr="Billet-Hydraulic-Master-Cylinder---Red-600509R5802-15143.jpg">
            <a:extLst>
              <a:ext uri="{FF2B5EF4-FFF2-40B4-BE49-F238E27FC236}">
                <a16:creationId xmlns:a16="http://schemas.microsoft.com/office/drawing/2014/main" id="{A52FFD0A-4F8B-DBFA-A809-A9C0F707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582" y="3926681"/>
            <a:ext cx="2141233" cy="21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45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21EA-9BE4-D8C8-B1EE-2EBF0CAF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Pedals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4B55-80C1-A2F9-B08A-83747B982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978400" cy="4500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Brake pedals must also be independent</a:t>
            </a:r>
          </a:p>
          <a:p>
            <a:pPr lvl="1"/>
            <a:r>
              <a:rPr lang="en-US" dirty="0"/>
              <a:t>Pedals, master cylinder, etc. separate for each system</a:t>
            </a:r>
          </a:p>
          <a:p>
            <a:r>
              <a:rPr lang="en-US" dirty="0"/>
              <a:t>Can </a:t>
            </a:r>
            <a:r>
              <a:rPr lang="en-US" b="1" dirty="0"/>
              <a:t>not </a:t>
            </a:r>
            <a:r>
              <a:rPr lang="en-US" dirty="0"/>
              <a:t>“link” pedals together</a:t>
            </a:r>
          </a:p>
          <a:p>
            <a:r>
              <a:rPr lang="en-US" dirty="0"/>
              <a:t>Must be operated by foot (no hand brakes)</a:t>
            </a:r>
          </a:p>
          <a:p>
            <a:r>
              <a:rPr lang="en-US" dirty="0"/>
              <a:t>Must be automotive style pedals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: Brake lights must be independent from turn/ hazard lights.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AEB6-8179-5B0B-C9D3-4A54FBD3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6098B-1355-7B64-A16D-1908CEA8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1D6DD-8619-F4A5-6EB1-FB8B338F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Mechanical - 21.jpg">
            <a:extLst>
              <a:ext uri="{FF2B5EF4-FFF2-40B4-BE49-F238E27FC236}">
                <a16:creationId xmlns:a16="http://schemas.microsoft.com/office/drawing/2014/main" id="{506AC1FC-C867-D3F1-4156-1FA2748B7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3214065" cy="24105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CC018D-DCE4-39C8-2506-66F22EA7D397}"/>
              </a:ext>
            </a:extLst>
          </p:cNvPr>
          <p:cNvSpPr/>
          <p:nvPr/>
        </p:nvSpPr>
        <p:spPr>
          <a:xfrm>
            <a:off x="6341728" y="2995657"/>
            <a:ext cx="9509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9" name="Picture 8" descr="A close-up of a car pedal&#10;&#10;Description automatically generated">
            <a:extLst>
              <a:ext uri="{FF2B5EF4-FFF2-40B4-BE49-F238E27FC236}">
                <a16:creationId xmlns:a16="http://schemas.microsoft.com/office/drawing/2014/main" id="{DA95ACD9-E017-71F4-FCA9-63C55E7CA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0" y="1676400"/>
            <a:ext cx="3141460" cy="2452007"/>
          </a:xfrm>
          <a:prstGeom prst="rect">
            <a:avLst/>
          </a:prstGeom>
          <a:ln>
            <a:solidFill>
              <a:srgbClr val="17234D"/>
            </a:solidFill>
          </a:ln>
        </p:spPr>
      </p:pic>
    </p:spTree>
    <p:extLst>
      <p:ext uri="{BB962C8B-B14F-4D97-AF65-F5344CB8AC3E}">
        <p14:creationId xmlns:p14="http://schemas.microsoft.com/office/powerpoint/2010/main" val="273802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33CA-18E8-1A2B-8DE1-90E6B2F8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EED3B-6058-F63F-1046-B13F593D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915704" cy="4500563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Materials </a:t>
            </a:r>
            <a:endParaRPr lang="en-US" dirty="0"/>
          </a:p>
          <a:p>
            <a:r>
              <a:rPr lang="en-US" dirty="0"/>
              <a:t>Safety Cell, Crush Zone and Roll Bar</a:t>
            </a:r>
          </a:p>
          <a:p>
            <a:r>
              <a:rPr lang="en-US" dirty="0"/>
              <a:t>Suspension and Steering</a:t>
            </a:r>
          </a:p>
          <a:p>
            <a:r>
              <a:rPr lang="en-US" dirty="0"/>
              <a:t>Wheels and Brakes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10FBE-D1BB-1D4A-044E-2B4062D9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4A4C3-07BE-7127-CA31-2D9F0EC2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B0003-A9FA-E704-1DCC-CF959FC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Sundancer.jpg">
            <a:extLst>
              <a:ext uri="{FF2B5EF4-FFF2-40B4-BE49-F238E27FC236}">
                <a16:creationId xmlns:a16="http://schemas.microsoft.com/office/drawing/2014/main" id="{F4C2BFC5-FDB5-E678-DF35-59FCFD1D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543" y="3892131"/>
            <a:ext cx="2885889" cy="236682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35F636-45ED-F4C5-706B-B5CE1853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/>
          <a:stretch/>
        </p:blipFill>
        <p:spPr bwMode="auto">
          <a:xfrm>
            <a:off x="5514975" y="3892132"/>
            <a:ext cx="3462896" cy="23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63D1AB0-B6DC-475F-26B8-D0F8B086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36" y="1549028"/>
            <a:ext cx="3462896" cy="23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95BC7B6-4239-7176-5490-7C357B77A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11854"/>
          <a:stretch/>
        </p:blipFill>
        <p:spPr bwMode="auto">
          <a:xfrm>
            <a:off x="5514975" y="1538855"/>
            <a:ext cx="2878748" cy="23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8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878ED-AE9D-ADE4-185E-22155185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BE22E-67B1-263C-D961-BB42EEDC5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897133" cy="4500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Brakes are tested both statically and dynamically at the event.</a:t>
            </a:r>
          </a:p>
          <a:p>
            <a:pPr lvl="1"/>
            <a:r>
              <a:rPr lang="en-US" dirty="0"/>
              <a:t>Static = Test strength of brakes at rest</a:t>
            </a:r>
          </a:p>
          <a:p>
            <a:pPr lvl="1"/>
            <a:r>
              <a:rPr lang="en-US" dirty="0"/>
              <a:t>Dynamic = Test how fast brakes can stop car</a:t>
            </a:r>
          </a:p>
          <a:p>
            <a:r>
              <a:rPr lang="en-US" dirty="0"/>
              <a:t>Many vehicles have brake problems. </a:t>
            </a:r>
          </a:p>
          <a:p>
            <a:r>
              <a:rPr lang="en-US" dirty="0"/>
              <a:t>Tips:</a:t>
            </a:r>
          </a:p>
          <a:p>
            <a:pPr lvl="1"/>
            <a:r>
              <a:rPr lang="en-US" dirty="0"/>
              <a:t>Test before arriving at the event.</a:t>
            </a:r>
          </a:p>
          <a:p>
            <a:pPr lvl="1"/>
            <a:r>
              <a:rPr lang="en-US" dirty="0"/>
              <a:t>You have access to the scrutineering booklet  - simulate braking station.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20D85-9525-FB46-0CCD-2827DDC0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28241"/>
            <a:ext cx="3098800" cy="365125"/>
          </a:xfrm>
        </p:spPr>
        <p:txBody>
          <a:bodyPr/>
          <a:lstStyle/>
          <a:p>
            <a:r>
              <a:rPr lang="en-US" dirty="0"/>
              <a:t>New Teams Workshop - 2024        Mini-Course in Mechanical Eng.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AAF78-ED6B-C98F-EC83-D63E4D51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0086-556F-CE11-A343-A76C7163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A machine on a stand&#10;&#10;Description automatically generated">
            <a:extLst>
              <a:ext uri="{FF2B5EF4-FFF2-40B4-BE49-F238E27FC236}">
                <a16:creationId xmlns:a16="http://schemas.microsoft.com/office/drawing/2014/main" id="{A63A1B97-E7B9-5249-525D-CDFE4C494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8" t="25387" r="16432" b="16785"/>
          <a:stretch/>
        </p:blipFill>
        <p:spPr>
          <a:xfrm>
            <a:off x="5987452" y="1703192"/>
            <a:ext cx="2868892" cy="2306364"/>
          </a:xfrm>
          <a:prstGeom prst="rect">
            <a:avLst/>
          </a:prstGeom>
        </p:spPr>
      </p:pic>
      <p:pic>
        <p:nvPicPr>
          <p:cNvPr id="8" name="Picture 7" descr="brake and wheel1.jpg">
            <a:extLst>
              <a:ext uri="{FF2B5EF4-FFF2-40B4-BE49-F238E27FC236}">
                <a16:creationId xmlns:a16="http://schemas.microsoft.com/office/drawing/2014/main" id="{4DB12049-E118-791F-789F-487CA988B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91" y="2098858"/>
            <a:ext cx="2840271" cy="3821396"/>
          </a:xfrm>
          <a:prstGeom prst="rect">
            <a:avLst/>
          </a:prstGeom>
        </p:spPr>
      </p:pic>
      <p:pic>
        <p:nvPicPr>
          <p:cNvPr id="10" name="Picture 9" descr="A wheel with black spokes&#10;&#10;Description automatically generated">
            <a:extLst>
              <a:ext uri="{FF2B5EF4-FFF2-40B4-BE49-F238E27FC236}">
                <a16:creationId xmlns:a16="http://schemas.microsoft.com/office/drawing/2014/main" id="{B9B60C52-F9F2-2007-2A19-1B54A2A1B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52" y="4097616"/>
            <a:ext cx="2868893" cy="21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50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Mini-Course in Mechanical Engineering</a:t>
            </a:r>
            <a:br>
              <a:rPr lang="en-US" dirty="0"/>
            </a:br>
            <a:r>
              <a:rPr lang="en-US" sz="4000" i="1" dirty="0"/>
              <a:t>Construction and Materials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Triton Shoup, Chief Mechanical Judge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7145-87C5-0E85-A3E4-F0F4491A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for the frame – Mid/Carbon Steel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AAA30-DCAD-31F9-152A-DE6C90ABE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092390" cy="4500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Really easy to work with (MIG welding)</a:t>
            </a:r>
          </a:p>
          <a:p>
            <a:pPr lvl="1"/>
            <a:r>
              <a:rPr lang="en-US" dirty="0"/>
              <a:t>Inexpensive ($4.50/foot)</a:t>
            </a:r>
          </a:p>
          <a:p>
            <a:pPr lvl="1"/>
            <a:r>
              <a:rPr lang="en-US" dirty="0"/>
              <a:t>Can be easily changed/modified</a:t>
            </a:r>
          </a:p>
          <a:p>
            <a:pPr lvl="1"/>
            <a:r>
              <a:rPr lang="en-US" dirty="0"/>
              <a:t>Readily accessible</a:t>
            </a:r>
          </a:p>
          <a:p>
            <a:pPr lvl="1"/>
            <a:r>
              <a:rPr lang="en-US" dirty="0"/>
              <a:t>Come in a large variety of sizes and wall thicknesses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Will rust over time</a:t>
            </a:r>
          </a:p>
          <a:p>
            <a:pPr lvl="1"/>
            <a:r>
              <a:rPr lang="en-US" dirty="0"/>
              <a:t>Heavy</a:t>
            </a:r>
          </a:p>
          <a:p>
            <a:pPr lvl="2"/>
            <a:r>
              <a:rPr lang="en-US" dirty="0"/>
              <a:t>Most first-year cars around (800 – 1200lbs)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7918A-9244-561F-AEFE-ABA97B02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Mini-Course in Mechanical Eng.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EE46-3D13-26C9-BBF6-A1A9A41E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4A027-1EDE-A57B-314F-0CAB045B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 descr="http://www.solarcarchallenge.org/challenge/teams2005/california.jpg">
            <a:extLst>
              <a:ext uri="{FF2B5EF4-FFF2-40B4-BE49-F238E27FC236}">
                <a16:creationId xmlns:a16="http://schemas.microsoft.com/office/drawing/2014/main" id="{CAC7C7DB-ED6C-5904-371F-C97FC08A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89" y="1513078"/>
            <a:ext cx="3207639" cy="21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572370-41BE-3F3A-4E02-F41E9470F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/>
          <a:stretch/>
        </p:blipFill>
        <p:spPr bwMode="auto">
          <a:xfrm>
            <a:off x="8541658" y="3679768"/>
            <a:ext cx="3476171" cy="24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7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F895-C261-A17E-6B4C-49F0AA4E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for the frame - Chromoly Steel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0252F-35AE-ACB3-E10E-9BB43333C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5087257" cy="4500563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Lightweight</a:t>
            </a:r>
          </a:p>
          <a:p>
            <a:pPr lvl="1"/>
            <a:r>
              <a:rPr lang="en-US" dirty="0"/>
              <a:t>Can be easily changed/modified</a:t>
            </a:r>
          </a:p>
          <a:p>
            <a:pPr lvl="1"/>
            <a:r>
              <a:rPr lang="en-US" dirty="0"/>
              <a:t>Can be welded to mild steel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More expensive ($7/foot) (+welding wire @ $15/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MIG can be used but prefer approach is TIG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8BC0D-3C35-E9A6-B469-C02D3625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83FB6-EF06-B8DE-43A9-AC11C245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F75B4-4E87-0AF9-A716-64E2F1A35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Mechanical - 01.jpg">
            <a:extLst>
              <a:ext uri="{FF2B5EF4-FFF2-40B4-BE49-F238E27FC236}">
                <a16:creationId xmlns:a16="http://schemas.microsoft.com/office/drawing/2014/main" id="{C520D569-F148-356C-AEC6-AEB01192D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34714"/>
            <a:ext cx="5664200" cy="42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9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5DAA-3D65-A069-B802-C27D888C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for the frame – Aluminum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53EF4-F450-EEDF-E625-8FAC1D693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370493" cy="4500563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Lightweight</a:t>
            </a:r>
          </a:p>
          <a:p>
            <a:pPr lvl="1"/>
            <a:r>
              <a:rPr lang="en-US" dirty="0"/>
              <a:t>Very stiff for its weight</a:t>
            </a:r>
          </a:p>
          <a:p>
            <a:pPr lvl="1"/>
            <a:r>
              <a:rPr lang="en-US" dirty="0"/>
              <a:t>Relatively cheap ($5.50/Foot)</a:t>
            </a:r>
          </a:p>
          <a:p>
            <a:pPr lvl="1"/>
            <a:r>
              <a:rPr lang="en-US" dirty="0"/>
              <a:t>Corrosive resistant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Harder to weld (TIG) or spool gun for (MIG)</a:t>
            </a:r>
          </a:p>
          <a:p>
            <a:pPr lvl="1"/>
            <a:r>
              <a:rPr lang="en-US" dirty="0"/>
              <a:t>Generally tubular; notch to get better fit</a:t>
            </a:r>
          </a:p>
          <a:p>
            <a:pPr lvl="1"/>
            <a:r>
              <a:rPr lang="en-US" dirty="0"/>
              <a:t>Needs more material to resist fatigue</a:t>
            </a:r>
          </a:p>
          <a:p>
            <a:pPr lvl="1"/>
            <a:r>
              <a:rPr lang="en-US" dirty="0"/>
              <a:t>Can be difficult to repair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26CA5-1AF8-9DF5-4E2E-675CC490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D84A3-A4EB-B163-AAED-BE0C453E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3D123-5A8C-A29C-7663-C0A2641B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metal frame with wheels in a garage&#10;&#10;Description automatically generated">
            <a:extLst>
              <a:ext uri="{FF2B5EF4-FFF2-40B4-BE49-F238E27FC236}">
                <a16:creationId xmlns:a16="http://schemas.microsoft.com/office/drawing/2014/main" id="{C2F3DC77-EED3-E541-F65F-3A14D663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93" y="1998951"/>
            <a:ext cx="5140613" cy="3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5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Titanium</a:t>
            </a:r>
          </a:p>
          <a:p>
            <a:pPr lvl="1"/>
            <a:r>
              <a:rPr lang="en-US"/>
              <a:t>Light </a:t>
            </a:r>
          </a:p>
          <a:p>
            <a:pPr lvl="1"/>
            <a:r>
              <a:rPr lang="en-US"/>
              <a:t>Strong (but not stiff)</a:t>
            </a:r>
          </a:p>
          <a:p>
            <a:pPr lvl="1"/>
            <a:r>
              <a:rPr lang="en-US"/>
              <a:t>Absorbs shock</a:t>
            </a:r>
          </a:p>
          <a:p>
            <a:pPr lvl="1"/>
            <a:r>
              <a:rPr lang="en-US"/>
              <a:t>Hard to weld</a:t>
            </a:r>
          </a:p>
          <a:p>
            <a:pPr lvl="1"/>
            <a:r>
              <a:rPr lang="en-US"/>
              <a:t>Expensive</a:t>
            </a:r>
          </a:p>
          <a:p>
            <a:pPr lvl="1"/>
            <a:r>
              <a:rPr lang="en-US"/>
              <a:t>Limited sizes</a:t>
            </a:r>
            <a:endParaRPr lang="en-US" dirty="0"/>
          </a:p>
        </p:txBody>
      </p:sp>
      <p:pic>
        <p:nvPicPr>
          <p:cNvPr id="4" name="Picture 3" descr="Titani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23" y="1676400"/>
            <a:ext cx="5129677" cy="39113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Mini-Course in Mechanical Eng.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D76D-9756-291F-277D-60E57541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for the frame - Carbon Fiber (composites)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EEF1-E50F-6603-935F-2FC909BE2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360886" cy="4500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Pros </a:t>
            </a:r>
          </a:p>
          <a:p>
            <a:pPr lvl="1"/>
            <a:r>
              <a:rPr lang="en-US" dirty="0"/>
              <a:t>Lightest and stiffest</a:t>
            </a:r>
          </a:p>
          <a:p>
            <a:pPr lvl="1"/>
            <a:r>
              <a:rPr lang="en-US" dirty="0"/>
              <a:t>Can be formed to any shape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Expensive</a:t>
            </a:r>
          </a:p>
          <a:p>
            <a:pPr lvl="1"/>
            <a:r>
              <a:rPr lang="en-US" dirty="0"/>
              <a:t>Needs careful planning</a:t>
            </a:r>
          </a:p>
          <a:p>
            <a:pPr lvl="1"/>
            <a:r>
              <a:rPr lang="en-US" dirty="0"/>
              <a:t>Learning curve is steep</a:t>
            </a:r>
          </a:p>
          <a:p>
            <a:pPr lvl="1"/>
            <a:r>
              <a:rPr lang="en-US" dirty="0"/>
              <a:t>Very hard to repair on the side of the road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NOTE:</a:t>
            </a:r>
          </a:p>
          <a:p>
            <a:pPr marL="457200" lvl="1" indent="0">
              <a:buNone/>
            </a:pPr>
            <a:r>
              <a:rPr lang="en-US" dirty="0"/>
              <a:t>Need professional engineer certification if used for safety cell, roll bar, or crush zone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CF1B-9115-1D55-B1AC-414298DA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F6788-FC60-AB63-E055-0B0C2A1C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FC84A-EAEC-F1CE-ADD3-537E8D49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F12C1-B99C-BB78-FDFC-A0F1770D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32" y="1699504"/>
            <a:ext cx="2536176" cy="16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8C0FD8-4E2A-50E1-706C-D66C216C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31" y="3500058"/>
            <a:ext cx="2536176" cy="181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oat with wheels and wheels&#10;&#10;Description automatically generated">
            <a:extLst>
              <a:ext uri="{FF2B5EF4-FFF2-40B4-BE49-F238E27FC236}">
                <a16:creationId xmlns:a16="http://schemas.microsoft.com/office/drawing/2014/main" id="{A428D4F5-1E38-CA86-2615-6F9FDA706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49" y="1751088"/>
            <a:ext cx="2798351" cy="349793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8FE5B0E-0D38-F604-0EB0-C4E745AD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41" y="7489372"/>
            <a:ext cx="5966067" cy="38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0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5FFE-9E93-3F02-E4F9-DB2D0BA1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9AEF-718A-6E61-9C32-39335A8F2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504191" cy="4500563"/>
          </a:xfrm>
        </p:spPr>
        <p:txBody>
          <a:bodyPr/>
          <a:lstStyle/>
          <a:p>
            <a:r>
              <a:rPr lang="en-US" strike="sngStrike" dirty="0"/>
              <a:t>Materials </a:t>
            </a:r>
          </a:p>
          <a:p>
            <a:r>
              <a:rPr lang="en-US" dirty="0">
                <a:highlight>
                  <a:srgbClr val="FFFF00"/>
                </a:highlight>
              </a:rPr>
              <a:t>Safety Cell, Crush Zone and Roll Bar</a:t>
            </a:r>
          </a:p>
          <a:p>
            <a:r>
              <a:rPr lang="en-US" dirty="0"/>
              <a:t>Suspension and Steering</a:t>
            </a:r>
          </a:p>
          <a:p>
            <a:r>
              <a:rPr lang="en-US" dirty="0"/>
              <a:t>Wheels and Brakes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DE746-707E-20A4-6B00-2A8D23DAF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- 2024        Mini-Course in Mechanical Eng.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0A7E5-24B3-DD9D-6D4E-CD5C8B9F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A647B-80CD-AD23-D99D-3A93ADDA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1E237EF-C5A8-FB8D-6259-36B73240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91" y="1517341"/>
            <a:ext cx="3438525" cy="22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E87BAB57-38CA-A4E0-EEB0-9E188D46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603" y="3845208"/>
            <a:ext cx="3438525" cy="22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827E5-8EED-EB79-2667-9F5DA61A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91" y="3845209"/>
            <a:ext cx="3438525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0ADB8C1-8D0C-6DA9-1567-ED650896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604" y="1514163"/>
            <a:ext cx="3438525" cy="22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01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M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ADP-Template_16x9_LMPI.potx" id="{F2605994-99EB-48C7-9182-8693BF9A7F74}" vid="{4E6A7601-085F-4213-A87F-B5CAC493E2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51171</TotalTime>
  <Words>1630</Words>
  <Application>Microsoft Macintosh PowerPoint</Application>
  <PresentationFormat>Widescreen</PresentationFormat>
  <Paragraphs>290</Paragraphs>
  <Slides>31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Agency FB</vt:lpstr>
      <vt:lpstr>Arial</vt:lpstr>
      <vt:lpstr>Calibri</vt:lpstr>
      <vt:lpstr>Calibri Light</vt:lpstr>
      <vt:lpstr>Cambria Math</vt:lpstr>
      <vt:lpstr>Franklin Gothic Demi</vt:lpstr>
      <vt:lpstr>Wingdings</vt:lpstr>
      <vt:lpstr>Office Theme</vt:lpstr>
      <vt:lpstr>6_Office Theme</vt:lpstr>
      <vt:lpstr>1_LMPI</vt:lpstr>
      <vt:lpstr>Mini-Course in Mechanical Engineering Construction and Materials Technology</vt:lpstr>
      <vt:lpstr>What are Some Mechanical Aspects of a Solar Car?  </vt:lpstr>
      <vt:lpstr>Building the Vehicle Frame</vt:lpstr>
      <vt:lpstr>Material for the frame – Mid/Carbon Steel</vt:lpstr>
      <vt:lpstr>Material for the frame - Chromoly Steel</vt:lpstr>
      <vt:lpstr>Material for the frame – Aluminum</vt:lpstr>
      <vt:lpstr>Material for the frame</vt:lpstr>
      <vt:lpstr>Material for the frame - Carbon Fiber (composites)</vt:lpstr>
      <vt:lpstr>Building the Vehicle Frame</vt:lpstr>
      <vt:lpstr>Safety Cell, Crush Zone, Roll Bar</vt:lpstr>
      <vt:lpstr>Roll Bar Example</vt:lpstr>
      <vt:lpstr>Roll bar Design styles</vt:lpstr>
      <vt:lpstr>Crush Zone</vt:lpstr>
      <vt:lpstr>Crush Zone Structure</vt:lpstr>
      <vt:lpstr>Safety Cell/ Roll Bar / Crush Zone Example</vt:lpstr>
      <vt:lpstr>Safety Cell/ Crush Zone Example</vt:lpstr>
      <vt:lpstr>Building the Vehicle Frame</vt:lpstr>
      <vt:lpstr>Common Front Suspension Types</vt:lpstr>
      <vt:lpstr>Suspension/Steering Considerations</vt:lpstr>
      <vt:lpstr>Steering Geometry</vt:lpstr>
      <vt:lpstr>Ackerman Steering</vt:lpstr>
      <vt:lpstr>Measuring Toe</vt:lpstr>
      <vt:lpstr>Getting your car rolling</vt:lpstr>
      <vt:lpstr>Wheels</vt:lpstr>
      <vt:lpstr>Wheels Cont.</vt:lpstr>
      <vt:lpstr>Rim/Wheels </vt:lpstr>
      <vt:lpstr>Rim/Wheel Choices</vt:lpstr>
      <vt:lpstr>Brakes</vt:lpstr>
      <vt:lpstr>Brake Pedals</vt:lpstr>
      <vt:lpstr>Brake Testing</vt:lpstr>
      <vt:lpstr>Mini-Course in Mechanical Engineering Construction and Materials Technology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Triton Shoup</cp:lastModifiedBy>
  <cp:revision>30</cp:revision>
  <dcterms:created xsi:type="dcterms:W3CDTF">2020-10-24T04:29:47Z</dcterms:created>
  <dcterms:modified xsi:type="dcterms:W3CDTF">2024-09-14T13:09:42Z</dcterms:modified>
</cp:coreProperties>
</file>