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notesMasterIdLst>
    <p:notesMasterId r:id="rId92"/>
  </p:notesMasterIdLst>
  <p:handoutMasterIdLst>
    <p:handoutMasterId r:id="rId93"/>
  </p:handoutMasterIdLst>
  <p:sldIdLst>
    <p:sldId id="256" r:id="rId2"/>
    <p:sldId id="351" r:id="rId3"/>
    <p:sldId id="352" r:id="rId4"/>
    <p:sldId id="353" r:id="rId5"/>
    <p:sldId id="354" r:id="rId6"/>
    <p:sldId id="355" r:id="rId7"/>
    <p:sldId id="381" r:id="rId8"/>
    <p:sldId id="356" r:id="rId9"/>
    <p:sldId id="380" r:id="rId10"/>
    <p:sldId id="258" r:id="rId11"/>
    <p:sldId id="259" r:id="rId12"/>
    <p:sldId id="345" r:id="rId13"/>
    <p:sldId id="261" r:id="rId14"/>
    <p:sldId id="346" r:id="rId15"/>
    <p:sldId id="357" r:id="rId16"/>
    <p:sldId id="379" r:id="rId17"/>
    <p:sldId id="358" r:id="rId18"/>
    <p:sldId id="359" r:id="rId19"/>
    <p:sldId id="360" r:id="rId20"/>
    <p:sldId id="361" r:id="rId21"/>
    <p:sldId id="362" r:id="rId22"/>
    <p:sldId id="385" r:id="rId23"/>
    <p:sldId id="264" r:id="rId24"/>
    <p:sldId id="265" r:id="rId25"/>
    <p:sldId id="266" r:id="rId26"/>
    <p:sldId id="340" r:id="rId27"/>
    <p:sldId id="347" r:id="rId28"/>
    <p:sldId id="267" r:id="rId29"/>
    <p:sldId id="291" r:id="rId30"/>
    <p:sldId id="338" r:id="rId31"/>
    <p:sldId id="268" r:id="rId32"/>
    <p:sldId id="292" r:id="rId33"/>
    <p:sldId id="363" r:id="rId34"/>
    <p:sldId id="339" r:id="rId35"/>
    <p:sldId id="386" r:id="rId36"/>
    <p:sldId id="382" r:id="rId37"/>
    <p:sldId id="269" r:id="rId38"/>
    <p:sldId id="364" r:id="rId39"/>
    <p:sldId id="270" r:id="rId40"/>
    <p:sldId id="342" r:id="rId41"/>
    <p:sldId id="271" r:id="rId42"/>
    <p:sldId id="293" r:id="rId43"/>
    <p:sldId id="365" r:id="rId44"/>
    <p:sldId id="366" r:id="rId45"/>
    <p:sldId id="367" r:id="rId46"/>
    <p:sldId id="274" r:id="rId47"/>
    <p:sldId id="296" r:id="rId48"/>
    <p:sldId id="344" r:id="rId49"/>
    <p:sldId id="275" r:id="rId50"/>
    <p:sldId id="276" r:id="rId51"/>
    <p:sldId id="303" r:id="rId52"/>
    <p:sldId id="279" r:id="rId53"/>
    <p:sldId id="368" r:id="rId54"/>
    <p:sldId id="281" r:id="rId55"/>
    <p:sldId id="369" r:id="rId56"/>
    <p:sldId id="343" r:id="rId57"/>
    <p:sldId id="297" r:id="rId58"/>
    <p:sldId id="282" r:id="rId59"/>
    <p:sldId id="283" r:id="rId60"/>
    <p:sldId id="286" r:id="rId61"/>
    <p:sldId id="370" r:id="rId62"/>
    <p:sldId id="371" r:id="rId63"/>
    <p:sldId id="349" r:id="rId64"/>
    <p:sldId id="350" r:id="rId65"/>
    <p:sldId id="383" r:id="rId66"/>
    <p:sldId id="372" r:id="rId67"/>
    <p:sldId id="373" r:id="rId68"/>
    <p:sldId id="374" r:id="rId69"/>
    <p:sldId id="387" r:id="rId70"/>
    <p:sldId id="392" r:id="rId71"/>
    <p:sldId id="375" r:id="rId72"/>
    <p:sldId id="376" r:id="rId73"/>
    <p:sldId id="388" r:id="rId74"/>
    <p:sldId id="389" r:id="rId75"/>
    <p:sldId id="390" r:id="rId76"/>
    <p:sldId id="391" r:id="rId77"/>
    <p:sldId id="393" r:id="rId78"/>
    <p:sldId id="377" r:id="rId79"/>
    <p:sldId id="378" r:id="rId80"/>
    <p:sldId id="313" r:id="rId81"/>
    <p:sldId id="348" r:id="rId82"/>
    <p:sldId id="394" r:id="rId83"/>
    <p:sldId id="384" r:id="rId84"/>
    <p:sldId id="316" r:id="rId85"/>
    <p:sldId id="319" r:id="rId86"/>
    <p:sldId id="328" r:id="rId87"/>
    <p:sldId id="329" r:id="rId88"/>
    <p:sldId id="330" r:id="rId89"/>
    <p:sldId id="331" r:id="rId90"/>
    <p:sldId id="310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2" autoAdjust="0"/>
    <p:restoredTop sz="94571" autoAdjust="0"/>
  </p:normalViewPr>
  <p:slideViewPr>
    <p:cSldViewPr snapToGrid="0" snapToObjects="1">
      <p:cViewPr varScale="1">
        <p:scale>
          <a:sx n="84" d="100"/>
          <a:sy n="84" d="100"/>
        </p:scale>
        <p:origin x="10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313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FD68C-9FE9-244D-A908-AFC084F62473}" type="datetimeFigureOut">
              <a:rPr lang="en-US" smtClean="0"/>
              <a:pPr/>
              <a:t>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7EECD-B786-3C4F-BB71-40EDDD319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79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1532A-75AE-A943-8321-979EDF23461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77FF9-3E8C-974B-B768-9680D82754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6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17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95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66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77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21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8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3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57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22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9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62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16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3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47852-1B83-7A4F-9D02-569D1671E38E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wicksaircraf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mmitracing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universalcycles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bmikarts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ssisshop.com/" TargetMode="External"/><Relationship Id="rId2" Type="http://schemas.openxmlformats.org/officeDocument/2006/relationships/hyperlink" Target="http://www.ebay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hyperlink" Target="http://www.ridefox.com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vicsolar.com/" TargetMode="External"/><Relationship Id="rId2" Type="http://schemas.openxmlformats.org/officeDocument/2006/relationships/hyperlink" Target="http://www.wholesalesola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nightsolar.com/" TargetMode="External"/><Relationship Id="rId2" Type="http://schemas.openxmlformats.org/officeDocument/2006/relationships/hyperlink" Target="http://www.aerl.com.a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hyperlink" Target="http://www.genasun.com/" TargetMode="External"/><Relationship Id="rId4" Type="http://schemas.openxmlformats.org/officeDocument/2006/relationships/hyperlink" Target="http://www.kellycontroller.com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qkits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icmotorsport.com/" TargetMode="External"/><Relationship Id="rId2" Type="http://schemas.openxmlformats.org/officeDocument/2006/relationships/hyperlink" Target="http://www.cloudelectric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hyperlink" Target="http://www.robotmarketplace.com/" TargetMode="External"/><Relationship Id="rId4" Type="http://schemas.openxmlformats.org/officeDocument/2006/relationships/hyperlink" Target="http://www.thunderstruck-ev.com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volt.org.il/" TargetMode="External"/><Relationship Id="rId2" Type="http://schemas.openxmlformats.org/officeDocument/2006/relationships/hyperlink" Target="http://www.evdrives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tteryspace.com/" TargetMode="External"/><Relationship Id="rId2" Type="http://schemas.openxmlformats.org/officeDocument/2006/relationships/hyperlink" Target="http://www.wholesalesola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inger.com/" TargetMode="External"/><Relationship Id="rId2" Type="http://schemas.openxmlformats.org/officeDocument/2006/relationships/hyperlink" Target="http://www.etrail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://www.oreillyautoparts.com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knowledgey.com/" TargetMode="External"/><Relationship Id="rId2" Type="http://schemas.openxmlformats.org/officeDocument/2006/relationships/hyperlink" Target="http://www.electricmotorspo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://www.pmpsprocket.com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shrink.com/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Solar Car Challenge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728" y="2057401"/>
            <a:ext cx="4055706" cy="4510236"/>
          </a:xfrm>
        </p:spPr>
        <p:txBody>
          <a:bodyPr>
            <a:normAutofit/>
          </a:bodyPr>
          <a:lstStyle/>
          <a:p>
            <a:r>
              <a:rPr lang="en-US" dirty="0" smtClean="0"/>
              <a:t>Steel</a:t>
            </a:r>
          </a:p>
          <a:p>
            <a:pPr lvl="1"/>
            <a:r>
              <a:rPr lang="en-US" dirty="0" err="1" smtClean="0"/>
              <a:t>Chromoly</a:t>
            </a:r>
            <a:r>
              <a:rPr lang="en-US" dirty="0" smtClean="0"/>
              <a:t> Steel</a:t>
            </a:r>
          </a:p>
          <a:p>
            <a:pPr lvl="2"/>
            <a:r>
              <a:rPr lang="en-US" dirty="0" smtClean="0"/>
              <a:t>Harder to weld (requires TIG welding)</a:t>
            </a:r>
          </a:p>
          <a:p>
            <a:pPr lvl="2"/>
            <a:r>
              <a:rPr lang="en-US" dirty="0" smtClean="0"/>
              <a:t>More expensive ($4/foot) (+welding wire @ $15/</a:t>
            </a:r>
            <a:r>
              <a:rPr lang="en-US" dirty="0" err="1" smtClean="0"/>
              <a:t>lb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Light weight</a:t>
            </a:r>
          </a:p>
          <a:p>
            <a:pPr lvl="2"/>
            <a:r>
              <a:rPr lang="en-US" dirty="0" smtClean="0"/>
              <a:t>Can be easily changed/modified</a:t>
            </a:r>
          </a:p>
          <a:p>
            <a:pPr lvl="2"/>
            <a:r>
              <a:rPr lang="en-US" dirty="0" smtClean="0"/>
              <a:t>Comes in a large variety of sizes and wall thicknesses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 descr="Mechanical -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4" y="2837729"/>
            <a:ext cx="4602574" cy="3443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15663" cy="4624798"/>
          </a:xfrm>
        </p:spPr>
        <p:txBody>
          <a:bodyPr/>
          <a:lstStyle/>
          <a:p>
            <a:r>
              <a:rPr lang="en-US" dirty="0" smtClean="0"/>
              <a:t>Aluminum</a:t>
            </a:r>
          </a:p>
          <a:p>
            <a:pPr lvl="1"/>
            <a:r>
              <a:rPr lang="en-US" dirty="0" smtClean="0"/>
              <a:t>Very stiff for its weight</a:t>
            </a:r>
          </a:p>
          <a:p>
            <a:pPr lvl="1"/>
            <a:r>
              <a:rPr lang="en-US" dirty="0" smtClean="0"/>
              <a:t>Harder to weld (requires TIG welding)</a:t>
            </a:r>
          </a:p>
          <a:p>
            <a:pPr lvl="1"/>
            <a:r>
              <a:rPr lang="en-US" dirty="0" smtClean="0"/>
              <a:t>Needs more material to resist fatigue</a:t>
            </a:r>
          </a:p>
        </p:txBody>
      </p:sp>
      <p:pic>
        <p:nvPicPr>
          <p:cNvPr id="4" name="Picture 3" descr="Aluminum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96" y="3406139"/>
            <a:ext cx="4469664" cy="2972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24" y="1792942"/>
            <a:ext cx="8946776" cy="2129354"/>
          </a:xfrm>
        </p:spPr>
        <p:txBody>
          <a:bodyPr/>
          <a:lstStyle/>
          <a:p>
            <a:r>
              <a:rPr lang="en-US" dirty="0" smtClean="0"/>
              <a:t>Wicks Aircraft    </a:t>
            </a:r>
            <a:r>
              <a:rPr lang="en-US" dirty="0" smtClean="0">
                <a:hlinkClick r:id="rId2"/>
              </a:rPr>
              <a:t>www.wicksaircraft.com</a:t>
            </a:r>
            <a:endParaRPr lang="en-US" dirty="0"/>
          </a:p>
          <a:p>
            <a:pPr lvl="1"/>
            <a:r>
              <a:rPr lang="en-US" dirty="0" smtClean="0"/>
              <a:t>Aluminum and 4130 </a:t>
            </a:r>
            <a:r>
              <a:rPr lang="en-US" dirty="0" err="1" smtClean="0"/>
              <a:t>Chromoly</a:t>
            </a:r>
            <a:r>
              <a:rPr lang="en-US" dirty="0" smtClean="0"/>
              <a:t> in a lot of size choices</a:t>
            </a:r>
          </a:p>
          <a:p>
            <a:r>
              <a:rPr lang="en-US" dirty="0" smtClean="0"/>
              <a:t>Online Metals </a:t>
            </a:r>
            <a:r>
              <a:rPr lang="en-US" dirty="0" smtClean="0">
                <a:hlinkClick r:id="rId2"/>
              </a:rPr>
              <a:t>www.onlinemetals.com</a:t>
            </a:r>
            <a:endParaRPr lang="en-US" dirty="0"/>
          </a:p>
          <a:p>
            <a:pPr lvl="1"/>
            <a:r>
              <a:rPr lang="en-US" dirty="0" smtClean="0"/>
              <a:t>Titanium and a variety of plastics and metals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4" y="3922296"/>
            <a:ext cx="5321300" cy="119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06" y="5301916"/>
            <a:ext cx="4572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908" y="2057401"/>
            <a:ext cx="4402113" cy="4610770"/>
          </a:xfrm>
        </p:spPr>
        <p:txBody>
          <a:bodyPr/>
          <a:lstStyle/>
          <a:p>
            <a:r>
              <a:rPr lang="en-US" dirty="0" smtClean="0"/>
              <a:t>Carbon Fiber (composites)</a:t>
            </a:r>
          </a:p>
          <a:p>
            <a:pPr lvl="1"/>
            <a:r>
              <a:rPr lang="en-US" dirty="0" smtClean="0"/>
              <a:t>Lightest and stiffest</a:t>
            </a:r>
          </a:p>
          <a:p>
            <a:pPr lvl="1"/>
            <a:r>
              <a:rPr lang="en-US" dirty="0" smtClean="0"/>
              <a:t>Can be formed to any shape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Needs careful planning</a:t>
            </a:r>
          </a:p>
          <a:p>
            <a:pPr lvl="1"/>
            <a:r>
              <a:rPr lang="en-US" dirty="0" smtClean="0"/>
              <a:t>Learning curve is steep</a:t>
            </a:r>
          </a:p>
          <a:p>
            <a:pPr lvl="1"/>
            <a:r>
              <a:rPr lang="en-US" dirty="0" smtClean="0"/>
              <a:t>Very hard to repair on the side of the road</a:t>
            </a:r>
          </a:p>
          <a:p>
            <a:pPr lvl="1"/>
            <a:r>
              <a:rPr lang="en-US" dirty="0" smtClean="0"/>
              <a:t>Need professional engineer certification if used for roll cage, roll bar, or crush zone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Carbon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972" y="3341565"/>
            <a:ext cx="4527515" cy="3395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908" y="2057401"/>
            <a:ext cx="8949092" cy="685799"/>
          </a:xfrm>
        </p:spPr>
        <p:txBody>
          <a:bodyPr>
            <a:normAutofit fontScale="92500"/>
          </a:bodyPr>
          <a:lstStyle/>
          <a:p>
            <a:pPr lvl="1">
              <a:buNone/>
            </a:pPr>
            <a:r>
              <a:rPr lang="en-US" dirty="0" smtClean="0"/>
              <a:t>Composites: Carbon fiber,  resins, vacuum bag materials, and core materials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5811"/>
            <a:ext cx="9144000" cy="34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 and Crush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Roll cage must:</a:t>
            </a:r>
          </a:p>
          <a:p>
            <a:pPr lvl="1"/>
            <a:r>
              <a:rPr lang="en-US" dirty="0" smtClean="0"/>
              <a:t>encompass the entire driver</a:t>
            </a:r>
          </a:p>
          <a:p>
            <a:pPr lvl="1"/>
            <a:r>
              <a:rPr lang="en-US" dirty="0" smtClean="0"/>
              <a:t>be integral part of the structure</a:t>
            </a:r>
          </a:p>
          <a:p>
            <a:pPr lvl="1"/>
            <a:r>
              <a:rPr lang="en-US" dirty="0" smtClean="0"/>
              <a:t>be designed to deflect body/array panels away from the driver</a:t>
            </a:r>
          </a:p>
          <a:p>
            <a:pPr lvl="1"/>
            <a:r>
              <a:rPr lang="en-US" dirty="0" smtClean="0"/>
              <a:t>allow 5 cm of clearance between the driver and the roll cage</a:t>
            </a:r>
          </a:p>
          <a:p>
            <a:pPr lvl="1"/>
            <a:r>
              <a:rPr lang="en-US" dirty="0" smtClean="0"/>
              <a:t>meet minimum diameter and wall thickness rules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43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 and Crush Zone</a:t>
            </a:r>
            <a:endParaRPr lang="en-US" dirty="0"/>
          </a:p>
        </p:txBody>
      </p:sp>
      <p:pic>
        <p:nvPicPr>
          <p:cNvPr id="4" name="IMG_4114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338" y="2057400"/>
            <a:ext cx="7043737" cy="3962400"/>
          </a:xfrm>
        </p:spPr>
      </p:pic>
    </p:spTree>
    <p:extLst>
      <p:ext uri="{BB962C8B-B14F-4D97-AF65-F5344CB8AC3E}">
        <p14:creationId xmlns:p14="http://schemas.microsoft.com/office/powerpoint/2010/main" val="3278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</a:t>
            </a:r>
            <a:endParaRPr lang="en-US" dirty="0"/>
          </a:p>
        </p:txBody>
      </p:sp>
      <p:pic>
        <p:nvPicPr>
          <p:cNvPr id="4" name="Content Placeholder 3" descr="Bobcats Roll bar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942" r="-18942"/>
          <a:stretch>
            <a:fillRect/>
          </a:stretch>
        </p:blipFill>
        <p:spPr>
          <a:xfrm>
            <a:off x="-377241" y="1877580"/>
            <a:ext cx="9892341" cy="4762979"/>
          </a:xfrm>
        </p:spPr>
      </p:pic>
    </p:spTree>
    <p:extLst>
      <p:ext uri="{BB962C8B-B14F-4D97-AF65-F5344CB8AC3E}">
        <p14:creationId xmlns:p14="http://schemas.microsoft.com/office/powerpoint/2010/main" val="129535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</a:t>
            </a:r>
            <a:endParaRPr lang="en-US" dirty="0"/>
          </a:p>
        </p:txBody>
      </p:sp>
      <p:pic>
        <p:nvPicPr>
          <p:cNvPr id="5" name="Content Placeholder 4" descr="Roll bar1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2" r="-9582"/>
          <a:stretch/>
        </p:blipFill>
        <p:spPr>
          <a:xfrm>
            <a:off x="-320841" y="1778000"/>
            <a:ext cx="6096000" cy="3836736"/>
          </a:xfrm>
        </p:spPr>
      </p:pic>
      <p:pic>
        <p:nvPicPr>
          <p:cNvPr id="6" name="Picture 5" descr="roll bar sid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8" y="3662948"/>
            <a:ext cx="4008744" cy="3006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6947" y="6055895"/>
            <a:ext cx="143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View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36631" y="3088105"/>
            <a:ext cx="196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1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 and Crush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Crush zone must:</a:t>
            </a:r>
          </a:p>
          <a:p>
            <a:pPr lvl="1"/>
            <a:r>
              <a:rPr lang="en-US" dirty="0" smtClean="0"/>
              <a:t>be designed to absorb impact from a collision</a:t>
            </a:r>
          </a:p>
          <a:p>
            <a:pPr lvl="1"/>
            <a:r>
              <a:rPr lang="en-US" dirty="0" smtClean="0"/>
              <a:t>protect the driver from front, side, and rear collisions</a:t>
            </a:r>
          </a:p>
          <a:p>
            <a:pPr lvl="1"/>
            <a:r>
              <a:rPr lang="en-US" dirty="0" smtClean="0"/>
              <a:t>have a minimum of 15 cm of horizontal distance from all parts of the driver’s body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Teams  must be able to demonstrate a specific, adequate crush zone in order to compete. Insufficient regard for structural safety will result in disqualification.</a:t>
            </a:r>
          </a:p>
          <a:p>
            <a:pPr lv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8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Classic</a:t>
            </a:r>
          </a:p>
          <a:p>
            <a:pPr lvl="1"/>
            <a:r>
              <a:rPr lang="en-US" dirty="0" smtClean="0"/>
              <a:t>Veteran Classic</a:t>
            </a:r>
          </a:p>
          <a:p>
            <a:pPr lvl="1"/>
            <a:r>
              <a:rPr lang="en-US" dirty="0" smtClean="0"/>
              <a:t>Advanced</a:t>
            </a:r>
          </a:p>
          <a:p>
            <a:pPr lvl="1"/>
            <a:r>
              <a:rPr lang="en-US" dirty="0" smtClean="0"/>
              <a:t>Solar-Electric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30" y="1728159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Zone</a:t>
            </a:r>
            <a:endParaRPr lang="en-US" dirty="0"/>
          </a:p>
        </p:txBody>
      </p:sp>
      <p:pic>
        <p:nvPicPr>
          <p:cNvPr id="8" name="Content Placeholder 7" descr="Mechanical - 1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7885" r="-27885"/>
          <a:stretch>
            <a:fillRect/>
          </a:stretch>
        </p:blipFill>
        <p:spPr>
          <a:xfrm>
            <a:off x="-474876" y="1849972"/>
            <a:ext cx="10150403" cy="4887231"/>
          </a:xfrm>
        </p:spPr>
      </p:pic>
    </p:spTree>
    <p:extLst>
      <p:ext uri="{BB962C8B-B14F-4D97-AF65-F5344CB8AC3E}">
        <p14:creationId xmlns:p14="http://schemas.microsoft.com/office/powerpoint/2010/main" val="47024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Wheels, Brakes, Suspension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7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94746"/>
            <a:ext cx="3790713" cy="25125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One of the most difficult parts to source</a:t>
            </a:r>
          </a:p>
          <a:p>
            <a:pPr>
              <a:buNone/>
            </a:pPr>
            <a:r>
              <a:rPr lang="en-US" dirty="0" smtClean="0"/>
              <a:t>Choices need to be made very early in the design process	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Lady Rac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914" y="2976761"/>
            <a:ext cx="4707462" cy="31186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7400"/>
            <a:ext cx="4017217" cy="4583160"/>
          </a:xfrm>
        </p:spPr>
        <p:txBody>
          <a:bodyPr/>
          <a:lstStyle/>
          <a:p>
            <a:pPr lvl="1"/>
            <a:r>
              <a:rPr lang="en-US" dirty="0" smtClean="0"/>
              <a:t>Four wheel designs</a:t>
            </a:r>
          </a:p>
          <a:p>
            <a:pPr lvl="2"/>
            <a:r>
              <a:rPr lang="en-US" dirty="0" smtClean="0"/>
              <a:t>More parts means higher cost</a:t>
            </a:r>
          </a:p>
          <a:p>
            <a:pPr lvl="2"/>
            <a:r>
              <a:rPr lang="en-US" dirty="0" smtClean="0"/>
              <a:t>Harder to get alignment correct</a:t>
            </a:r>
          </a:p>
          <a:p>
            <a:pPr lvl="2"/>
            <a:r>
              <a:rPr lang="en-US" dirty="0" smtClean="0"/>
              <a:t>Weight distribution less critical</a:t>
            </a:r>
          </a:p>
          <a:p>
            <a:pPr lvl="2"/>
            <a:r>
              <a:rPr lang="en-US" dirty="0" smtClean="0"/>
              <a:t>Much safer in the event of a flat</a:t>
            </a:r>
          </a:p>
          <a:p>
            <a:pPr lvl="2"/>
            <a:r>
              <a:rPr lang="en-US" dirty="0" smtClean="0"/>
              <a:t>Can “straddle” dead animals on the road</a:t>
            </a:r>
          </a:p>
          <a:p>
            <a:pPr lvl="2">
              <a:buNone/>
            </a:pPr>
            <a:endParaRPr lang="en-US" dirty="0"/>
          </a:p>
        </p:txBody>
      </p:sp>
      <p:pic>
        <p:nvPicPr>
          <p:cNvPr id="4" name="Picture 3" descr="four whe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576" y="2374586"/>
            <a:ext cx="4766784" cy="3813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7400"/>
            <a:ext cx="8229600" cy="3962400"/>
          </a:xfrm>
        </p:spPr>
        <p:txBody>
          <a:bodyPr/>
          <a:lstStyle/>
          <a:p>
            <a:r>
              <a:rPr lang="en-US" dirty="0" smtClean="0"/>
              <a:t>Wheel choices (must be able to handle the weight of the car and lateral forces from turning)</a:t>
            </a:r>
          </a:p>
          <a:p>
            <a:pPr lvl="1"/>
            <a:r>
              <a:rPr lang="en-US" dirty="0" smtClean="0"/>
              <a:t>NGM wheels and tires</a:t>
            </a:r>
          </a:p>
          <a:p>
            <a:pPr lvl="1"/>
            <a:r>
              <a:rPr lang="en-US" dirty="0" smtClean="0"/>
              <a:t>Motorcycle</a:t>
            </a:r>
          </a:p>
          <a:p>
            <a:pPr lvl="1"/>
            <a:r>
              <a:rPr lang="en-US" dirty="0" smtClean="0"/>
              <a:t>Junior Dragster</a:t>
            </a:r>
          </a:p>
          <a:p>
            <a:pPr lvl="1"/>
            <a:r>
              <a:rPr lang="en-US" dirty="0" smtClean="0"/>
              <a:t>Bicycle</a:t>
            </a:r>
            <a:endParaRPr lang="en-US" dirty="0"/>
          </a:p>
        </p:txBody>
      </p:sp>
      <p:pic>
        <p:nvPicPr>
          <p:cNvPr id="4" name="Picture 3" descr="NGM Whe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077" y="3037262"/>
            <a:ext cx="4719723" cy="3539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pic>
        <p:nvPicPr>
          <p:cNvPr id="5" name="Picture 4" descr="Spoked wheel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0" y="1794045"/>
            <a:ext cx="3647574" cy="4863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559" y="1794046"/>
            <a:ext cx="4482241" cy="48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141621"/>
            <a:ext cx="8229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Summit Racing  </a:t>
            </a:r>
            <a:r>
              <a:rPr lang="en-US" sz="3000" dirty="0" smtClean="0">
                <a:hlinkClick r:id="rId3"/>
              </a:rPr>
              <a:t>www.summitracing.com</a:t>
            </a:r>
            <a:endParaRPr lang="en-US" sz="3000" dirty="0" smtClean="0"/>
          </a:p>
          <a:p>
            <a:endParaRPr lang="en-US" sz="3000" dirty="0"/>
          </a:p>
          <a:p>
            <a:r>
              <a:rPr lang="en-US" sz="3000" dirty="0" smtClean="0"/>
              <a:t>Universal Cycles  </a:t>
            </a:r>
            <a:r>
              <a:rPr lang="en-US" sz="3000" dirty="0" smtClean="0">
                <a:hlinkClick r:id="rId4"/>
              </a:rPr>
              <a:t>www.universalcycles.com</a:t>
            </a:r>
            <a:endParaRPr lang="en-US" sz="3000" dirty="0" smtClean="0"/>
          </a:p>
          <a:p>
            <a:endParaRPr lang="en-US" sz="3000" dirty="0"/>
          </a:p>
          <a:p>
            <a:r>
              <a:rPr lang="en-US" sz="3000" dirty="0" smtClean="0"/>
              <a:t>Local motorcycle boneyard or </a:t>
            </a:r>
            <a:r>
              <a:rPr lang="en-US" sz="3000" dirty="0" err="1" smtClean="0"/>
              <a:t>ebay.com</a:t>
            </a:r>
            <a:endParaRPr lang="en-US" sz="3000" dirty="0" smtClean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77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7400"/>
            <a:ext cx="9144000" cy="18534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Solar car must have two, independent, braking systems that allow the driver to stop the vehicle safely and quickly.</a:t>
            </a:r>
          </a:p>
          <a:p>
            <a:pPr lvl="1"/>
            <a:r>
              <a:rPr lang="en-US" dirty="0" smtClean="0"/>
              <a:t>Most cars use hydraulic disk brakes</a:t>
            </a:r>
          </a:p>
          <a:p>
            <a:pPr lvl="2"/>
            <a:r>
              <a:rPr lang="en-US" dirty="0" smtClean="0"/>
              <a:t>MCP single caliper brakes are easy to install and relatively inexpensive.</a:t>
            </a:r>
          </a:p>
          <a:p>
            <a:pPr lvl="2"/>
            <a:r>
              <a:rPr lang="en-US" dirty="0" smtClean="0"/>
              <a:t>BMI Karts   </a:t>
            </a:r>
            <a:r>
              <a:rPr lang="en-US" dirty="0" smtClean="0">
                <a:hlinkClick r:id="rId2"/>
              </a:rPr>
              <a:t>www.bmikarts.com</a:t>
            </a: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 descr="Big-Bore-Front-Hydraulic-Caliper-6005355809-151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99" y="3910864"/>
            <a:ext cx="3158619" cy="2765546"/>
          </a:xfrm>
          <a:prstGeom prst="rect">
            <a:avLst/>
          </a:prstGeom>
        </p:spPr>
      </p:pic>
      <p:pic>
        <p:nvPicPr>
          <p:cNvPr id="5" name="Picture 4" descr="Billet-Hydraulic-Master-Cylinder---Red-600509R5802-151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497" y="3910864"/>
            <a:ext cx="2735155" cy="2765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Brakes</a:t>
            </a:r>
            <a:endParaRPr lang="en-US" dirty="0"/>
          </a:p>
        </p:txBody>
      </p:sp>
      <p:pic>
        <p:nvPicPr>
          <p:cNvPr id="3" name="Picture 2" descr="Mechanical - 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58" y="1791169"/>
            <a:ext cx="6479659" cy="4859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olarcarchallenge.org/challenge/photos/2018/day1/photo/1day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85" y="3954780"/>
            <a:ext cx="4813794" cy="25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60800" cy="4132178"/>
          </a:xfrm>
        </p:spPr>
        <p:txBody>
          <a:bodyPr/>
          <a:lstStyle/>
          <a:p>
            <a:r>
              <a:rPr lang="en-US" dirty="0" smtClean="0"/>
              <a:t>Solar cells less than 19% efficient</a:t>
            </a:r>
          </a:p>
          <a:p>
            <a:r>
              <a:rPr lang="en-US" dirty="0" smtClean="0"/>
              <a:t>No hub motors</a:t>
            </a:r>
          </a:p>
          <a:p>
            <a:r>
              <a:rPr lang="en-US" dirty="0" smtClean="0"/>
              <a:t>Lead/Acid Batteries</a:t>
            </a:r>
            <a:endParaRPr lang="en-US" dirty="0"/>
          </a:p>
          <a:p>
            <a:r>
              <a:rPr lang="en-US" dirty="0" smtClean="0"/>
              <a:t>2018 Classic Division Champion: Solar Cats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Brakes</a:t>
            </a:r>
            <a:endParaRPr lang="en-US" dirty="0"/>
          </a:p>
        </p:txBody>
      </p:sp>
      <p:pic>
        <p:nvPicPr>
          <p:cNvPr id="4" name="Picture 3" descr="brake and wheel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11" y="1727200"/>
            <a:ext cx="3767889" cy="5023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789" y="2433052"/>
            <a:ext cx="3850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Brakes are tested both statically and dynamically at the event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Many vehicles have brake problems . Brakes must be tested before you arrive at the event!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Suspension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4294967295"/>
          </p:nvPr>
        </p:nvSpPr>
        <p:spPr>
          <a:xfrm>
            <a:off x="0" y="1933146"/>
            <a:ext cx="3810144" cy="4569354"/>
          </a:xfrm>
        </p:spPr>
        <p:txBody>
          <a:bodyPr/>
          <a:lstStyle/>
          <a:p>
            <a:r>
              <a:rPr lang="en-US" dirty="0" smtClean="0"/>
              <a:t>Suspension systems</a:t>
            </a:r>
          </a:p>
          <a:p>
            <a:pPr lvl="1"/>
            <a:r>
              <a:rPr lang="en-US" dirty="0" smtClean="0"/>
              <a:t>More important on the road than on the track</a:t>
            </a:r>
          </a:p>
          <a:p>
            <a:pPr lvl="1"/>
            <a:r>
              <a:rPr lang="en-US" dirty="0" smtClean="0"/>
              <a:t>Adds weight and complexity to the vehicle</a:t>
            </a:r>
          </a:p>
          <a:p>
            <a:pPr lvl="1"/>
            <a:r>
              <a:rPr lang="en-US" dirty="0" smtClean="0"/>
              <a:t>Protects sensitive and expensive solar and electric parts </a:t>
            </a:r>
            <a:endParaRPr lang="en-US" dirty="0"/>
          </a:p>
        </p:txBody>
      </p:sp>
      <p:pic>
        <p:nvPicPr>
          <p:cNvPr id="4" name="Picture 3" descr="Mechanical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12" y="2057400"/>
            <a:ext cx="5039094" cy="3779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</a:t>
            </a:r>
            <a:endParaRPr lang="en-US" dirty="0"/>
          </a:p>
        </p:txBody>
      </p:sp>
      <p:pic>
        <p:nvPicPr>
          <p:cNvPr id="3" name="Picture 2" descr="A-arm suspen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09" y="1777265"/>
            <a:ext cx="7313226" cy="4863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4294967295"/>
          </p:nvPr>
        </p:nvSpPr>
        <p:spPr>
          <a:xfrm>
            <a:off x="0" y="1933146"/>
            <a:ext cx="3810144" cy="4569354"/>
          </a:xfrm>
        </p:spPr>
        <p:txBody>
          <a:bodyPr/>
          <a:lstStyle/>
          <a:p>
            <a:r>
              <a:rPr lang="en-US" dirty="0" smtClean="0"/>
              <a:t>Suspension design and alignment have a huge effect on vehicle performance and handling.</a:t>
            </a:r>
          </a:p>
          <a:p>
            <a:r>
              <a:rPr lang="en-US" dirty="0" smtClean="0"/>
              <a:t>Adding adjustability is worth the added weight.</a:t>
            </a:r>
          </a:p>
          <a:p>
            <a:r>
              <a:rPr lang="en-US" dirty="0" smtClean="0"/>
              <a:t>Alignment should be checked everyday!</a:t>
            </a:r>
          </a:p>
        </p:txBody>
      </p:sp>
      <p:pic>
        <p:nvPicPr>
          <p:cNvPr id="5" name="Picture 4" descr="Rear suspensio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62" y="1772725"/>
            <a:ext cx="3693641" cy="492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4294967295"/>
          </p:nvPr>
        </p:nvSpPr>
        <p:spPr>
          <a:xfrm>
            <a:off x="-1" y="1933146"/>
            <a:ext cx="4611757" cy="3725532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ATV A-Arm Suspension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>
                <a:hlinkClick r:id="rId2"/>
              </a:rPr>
              <a:t>www.ebay.com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Chassis Shop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>
                <a:hlinkClick r:id="rId3"/>
              </a:rPr>
              <a:t>www.chassisshop.com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>
                <a:hlinkClick r:id="rId4"/>
              </a:rPr>
              <a:t>www.ridefox.com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pic>
        <p:nvPicPr>
          <p:cNvPr id="5" name="Picture 4" descr="Rear suspension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62" y="1772725"/>
            <a:ext cx="3693641" cy="492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63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Details on Suspension/Steering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58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Powering the Solar 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Powering the solar car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83505"/>
            <a:ext cx="8229600" cy="2056709"/>
          </a:xfrm>
        </p:spPr>
        <p:txBody>
          <a:bodyPr/>
          <a:lstStyle/>
          <a:p>
            <a:r>
              <a:rPr lang="en-US" dirty="0" smtClean="0"/>
              <a:t>How do you get the car moving?</a:t>
            </a:r>
          </a:p>
          <a:p>
            <a:pPr lvl="1"/>
            <a:r>
              <a:rPr lang="en-US" dirty="0" smtClean="0"/>
              <a:t>Photovoltaic array choices</a:t>
            </a:r>
          </a:p>
          <a:p>
            <a:pPr lvl="1"/>
            <a:r>
              <a:rPr lang="en-US" dirty="0" smtClean="0"/>
              <a:t>Power trackers and DC-DC converters</a:t>
            </a:r>
          </a:p>
          <a:p>
            <a:pPr lvl="1"/>
            <a:r>
              <a:rPr lang="en-US" dirty="0" smtClean="0"/>
              <a:t>Electric motors and controllers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Solar panels on two ca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26" y="1905192"/>
            <a:ext cx="8117474" cy="2390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of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Flat Solar Arrays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Easier to execute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Angle to sun </a:t>
            </a:r>
            <a:r>
              <a:rPr lang="en-US" i="1" dirty="0" smtClean="0"/>
              <a:t>less</a:t>
            </a:r>
            <a:r>
              <a:rPr lang="en-US" dirty="0" smtClean="0"/>
              <a:t> of a concern</a:t>
            </a:r>
          </a:p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Curved Solar Arrays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Higher the angle the greater chance for breaks without ideal support.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 smtClean="0"/>
              <a:t>Angle to sun </a:t>
            </a:r>
            <a:r>
              <a:rPr lang="en-US" i="1" dirty="0" smtClean="0"/>
              <a:t>more</a:t>
            </a:r>
            <a:r>
              <a:rPr lang="en-US" dirty="0" smtClean="0"/>
              <a:t> of a concern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Solar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4026" y="1877580"/>
            <a:ext cx="3270115" cy="4583159"/>
          </a:xfrm>
        </p:spPr>
        <p:txBody>
          <a:bodyPr/>
          <a:lstStyle/>
          <a:p>
            <a:r>
              <a:rPr lang="en-US" dirty="0" smtClean="0"/>
              <a:t>Pre-made panels</a:t>
            </a:r>
          </a:p>
          <a:p>
            <a:pPr lvl="2"/>
            <a:r>
              <a:rPr lang="en-US" dirty="0" smtClean="0"/>
              <a:t>Reliable</a:t>
            </a:r>
          </a:p>
          <a:p>
            <a:pPr lvl="2"/>
            <a:r>
              <a:rPr lang="en-US" dirty="0" smtClean="0"/>
              <a:t>Easily purchased</a:t>
            </a:r>
          </a:p>
          <a:p>
            <a:pPr lvl="2"/>
            <a:r>
              <a:rPr lang="en-US" dirty="0" smtClean="0"/>
              <a:t>HEAVY (glass front adds weight)</a:t>
            </a:r>
          </a:p>
          <a:p>
            <a:pPr lvl="2">
              <a:buNone/>
            </a:pPr>
            <a:r>
              <a:rPr lang="en-US" dirty="0" smtClean="0">
                <a:hlinkClick r:id="rId2"/>
              </a:rPr>
              <a:t>www.wholesalesolar.com</a:t>
            </a:r>
            <a:endParaRPr lang="en-US" dirty="0" smtClean="0"/>
          </a:p>
          <a:p>
            <a:pPr lvl="2">
              <a:buNone/>
            </a:pPr>
            <a:r>
              <a:rPr lang="en-US" dirty="0" smtClean="0">
                <a:hlinkClick r:id="rId3"/>
              </a:rPr>
              <a:t>www.civicsolar.com</a:t>
            </a: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  <p:pic>
        <p:nvPicPr>
          <p:cNvPr id="4" name="Picture 3" descr="Pre made pane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74" y="2650702"/>
            <a:ext cx="6043267" cy="4003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Classic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60800" cy="4132178"/>
          </a:xfrm>
        </p:spPr>
        <p:txBody>
          <a:bodyPr/>
          <a:lstStyle/>
          <a:p>
            <a:r>
              <a:rPr lang="en-US" dirty="0" smtClean="0"/>
              <a:t>Same as Classic Division</a:t>
            </a:r>
          </a:p>
          <a:p>
            <a:r>
              <a:rPr lang="en-US" dirty="0" smtClean="0"/>
              <a:t>*New*: Teams participating more than 2 years</a:t>
            </a:r>
            <a:endParaRPr lang="en-US" dirty="0"/>
          </a:p>
          <a:p>
            <a:r>
              <a:rPr lang="en-US" dirty="0" smtClean="0"/>
              <a:t>2018 Advanced Classic Division Champion: </a:t>
            </a:r>
            <a:br>
              <a:rPr lang="en-US" dirty="0" smtClean="0"/>
            </a:br>
            <a:r>
              <a:rPr lang="en-US" dirty="0" smtClean="0"/>
              <a:t>Iron Lions</a:t>
            </a:r>
            <a:endParaRPr lang="en-US" dirty="0"/>
          </a:p>
        </p:txBody>
      </p:sp>
      <p:pic>
        <p:nvPicPr>
          <p:cNvPr id="2050" name="Picture 2" descr="http://www.solarcarchallenge.org/challenge/photos/2018/day1/photo/1day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70" y="3087126"/>
            <a:ext cx="4766310" cy="32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9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Solar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4026" y="1877580"/>
            <a:ext cx="3270115" cy="4583159"/>
          </a:xfrm>
        </p:spPr>
        <p:txBody>
          <a:bodyPr/>
          <a:lstStyle/>
          <a:p>
            <a:r>
              <a:rPr lang="en-US" dirty="0" smtClean="0"/>
              <a:t>Premade or Custom Lightweight Options</a:t>
            </a:r>
          </a:p>
          <a:p>
            <a:r>
              <a:rPr lang="en-US" dirty="0" err="1" smtClean="0"/>
              <a:t>SBMSolar.com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 descr="Lightweight Solar panel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8" y="1751262"/>
            <a:ext cx="3830053" cy="5106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101" y="4073671"/>
            <a:ext cx="3285762" cy="14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Solar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3962400"/>
          </a:xfrm>
        </p:spPr>
        <p:txBody>
          <a:bodyPr/>
          <a:lstStyle/>
          <a:p>
            <a:r>
              <a:rPr lang="en-US" dirty="0" smtClean="0"/>
              <a:t>Raw cells and lamination</a:t>
            </a:r>
          </a:p>
          <a:p>
            <a:pPr lvl="1"/>
            <a:r>
              <a:rPr lang="en-US" dirty="0" smtClean="0"/>
              <a:t>Planning has to start FAR in advance (you are probably too late already!)</a:t>
            </a:r>
          </a:p>
          <a:p>
            <a:pPr lvl="1"/>
            <a:r>
              <a:rPr lang="en-US" dirty="0" smtClean="0"/>
              <a:t>Process is expensive</a:t>
            </a:r>
          </a:p>
          <a:p>
            <a:pPr lvl="1"/>
            <a:r>
              <a:rPr lang="en-US" dirty="0" smtClean="0"/>
              <a:t>Panels are very light and can be built to fit your car</a:t>
            </a:r>
          </a:p>
          <a:p>
            <a:pPr lvl="1"/>
            <a:r>
              <a:rPr lang="en-US" dirty="0" smtClean="0"/>
              <a:t>Easy to maximize power and reduce aerodynamic drag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Sun Cat Solar   Allen </a:t>
            </a:r>
            <a:r>
              <a:rPr lang="en-US" dirty="0" err="1" smtClean="0"/>
              <a:t>Chuzel</a:t>
            </a:r>
            <a:r>
              <a:rPr lang="en-US" dirty="0" smtClean="0"/>
              <a:t>   Elgin, </a:t>
            </a:r>
            <a:r>
              <a:rPr lang="en-US" dirty="0" err="1" smtClean="0"/>
              <a:t>Arizonia</a:t>
            </a:r>
            <a:endParaRPr lang="en-US" dirty="0" smtClean="0"/>
          </a:p>
          <a:p>
            <a:pPr lvl="2"/>
            <a:r>
              <a:rPr lang="en-US" dirty="0" smtClean="0"/>
              <a:t>(602) 710-0477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Laminated Cells</a:t>
            </a:r>
            <a:endParaRPr lang="en-US" dirty="0"/>
          </a:p>
        </p:txBody>
      </p:sp>
      <p:pic>
        <p:nvPicPr>
          <p:cNvPr id="4" name="Content Placeholder 3" descr="Lamination-Winst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31" r="-19231"/>
          <a:stretch>
            <a:fillRect/>
          </a:stretch>
        </p:blipFill>
        <p:spPr>
          <a:xfrm>
            <a:off x="-647190" y="1781286"/>
            <a:ext cx="5705299" cy="2746996"/>
          </a:xfrm>
        </p:spPr>
      </p:pic>
      <p:pic>
        <p:nvPicPr>
          <p:cNvPr id="5" name="Picture 4" descr="Lamination-N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64" y="3313376"/>
            <a:ext cx="4745435" cy="3163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Solar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Do-it-yourself solar array</a:t>
            </a:r>
          </a:p>
          <a:p>
            <a:pPr lvl="1"/>
            <a:r>
              <a:rPr lang="en-US" dirty="0" smtClean="0"/>
              <a:t>Amazing learning experience</a:t>
            </a:r>
          </a:p>
          <a:p>
            <a:pPr lvl="1"/>
            <a:r>
              <a:rPr lang="en-US" dirty="0" smtClean="0"/>
              <a:t>Learning curve is steep</a:t>
            </a:r>
          </a:p>
          <a:p>
            <a:pPr lvl="1"/>
            <a:r>
              <a:rPr lang="en-US" dirty="0" smtClean="0"/>
              <a:t>Hard to find raw cells </a:t>
            </a:r>
            <a:r>
              <a:rPr lang="en-US" dirty="0" smtClean="0">
                <a:sym typeface="Wingdings" panose="05000000000000000000" pitchFamily="2" charset="2"/>
              </a:rPr>
              <a:t> work with </a:t>
            </a:r>
            <a:r>
              <a:rPr lang="en-US" dirty="0" err="1" smtClean="0">
                <a:sym typeface="Wingdings" panose="05000000000000000000" pitchFamily="2" charset="2"/>
              </a:rPr>
              <a:t>SunPower</a:t>
            </a:r>
            <a:r>
              <a:rPr lang="en-US" dirty="0" smtClean="0">
                <a:sym typeface="Wingdings" panose="05000000000000000000" pitchFamily="2" charset="2"/>
              </a:rPr>
              <a:t> directly</a:t>
            </a:r>
            <a:endParaRPr lang="en-US" dirty="0" smtClean="0"/>
          </a:p>
          <a:p>
            <a:pPr lvl="1"/>
            <a:r>
              <a:rPr lang="en-US" dirty="0" smtClean="0"/>
              <a:t>Takes a lot of manpower</a:t>
            </a:r>
          </a:p>
          <a:p>
            <a:pPr lvl="1"/>
            <a:r>
              <a:rPr lang="en-US" dirty="0" smtClean="0"/>
              <a:t>Hard to watch when cells are continually breaking</a:t>
            </a:r>
          </a:p>
          <a:p>
            <a:pPr lvl="1"/>
            <a:r>
              <a:rPr lang="en-US" dirty="0" smtClean="0"/>
              <a:t>Can fit exactly to your car</a:t>
            </a:r>
          </a:p>
        </p:txBody>
      </p:sp>
    </p:spTree>
    <p:extLst>
      <p:ext uri="{BB962C8B-B14F-4D97-AF65-F5344CB8AC3E}">
        <p14:creationId xmlns:p14="http://schemas.microsoft.com/office/powerpoint/2010/main" val="18918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Do-it-yourself </a:t>
            </a:r>
            <a:endParaRPr lang="en-US" dirty="0"/>
          </a:p>
        </p:txBody>
      </p:sp>
      <p:pic>
        <p:nvPicPr>
          <p:cNvPr id="4" name="Content Placeholder 3" descr="Electrical - 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3342417" y="1836509"/>
            <a:ext cx="6909585" cy="3326837"/>
          </a:xfrm>
        </p:spPr>
      </p:pic>
      <p:pic>
        <p:nvPicPr>
          <p:cNvPr id="5" name="Picture 4" descr="Electrical - 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19" y="3433146"/>
            <a:ext cx="4308758" cy="323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Do-it-yourself</a:t>
            </a:r>
            <a:endParaRPr lang="en-US" dirty="0"/>
          </a:p>
        </p:txBody>
      </p:sp>
      <p:pic>
        <p:nvPicPr>
          <p:cNvPr id="4" name="Content Placeholder 3" descr="Electrical - 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183444" y="1847936"/>
            <a:ext cx="9819369" cy="4727844"/>
          </a:xfrm>
        </p:spPr>
      </p:pic>
    </p:spTree>
    <p:extLst>
      <p:ext uri="{BB962C8B-B14F-4D97-AF65-F5344CB8AC3E}">
        <p14:creationId xmlns:p14="http://schemas.microsoft.com/office/powerpoint/2010/main" val="12816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  and DC-DC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1280" y="2057401"/>
            <a:ext cx="4359121" cy="42603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AERL (Australian Energy Research Laboratories)  </a:t>
            </a:r>
            <a:r>
              <a:rPr lang="en-US" dirty="0" smtClean="0">
                <a:hlinkClick r:id="rId2"/>
              </a:rPr>
              <a:t>www.aerl.com.au</a:t>
            </a:r>
            <a:endParaRPr lang="en-US" dirty="0" smtClean="0"/>
          </a:p>
          <a:p>
            <a:r>
              <a:rPr lang="en-US" dirty="0" smtClean="0"/>
              <a:t>Solar Converters Inc </a:t>
            </a:r>
          </a:p>
          <a:p>
            <a:r>
              <a:rPr lang="en-US" dirty="0" smtClean="0"/>
              <a:t>Outback (and other grid type MPPTs)  </a:t>
            </a:r>
            <a:r>
              <a:rPr lang="en-US" dirty="0" smtClean="0">
                <a:hlinkClick r:id="rId3"/>
              </a:rPr>
              <a:t>www.midnightsolar.com</a:t>
            </a:r>
            <a:endParaRPr lang="en-US" dirty="0" smtClean="0"/>
          </a:p>
          <a:p>
            <a:r>
              <a:rPr lang="en-US" dirty="0" smtClean="0"/>
              <a:t>DC-DC Converters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www.kellycontroller.com</a:t>
            </a:r>
            <a:endParaRPr lang="en-US" dirty="0" smtClean="0"/>
          </a:p>
          <a:p>
            <a:r>
              <a:rPr lang="en-US" dirty="0" err="1" smtClean="0"/>
              <a:t>Genasun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www.genasun.com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Solar Converters In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52" y="1842956"/>
            <a:ext cx="3588448" cy="4800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AERL </a:t>
            </a:r>
            <a:r>
              <a:rPr lang="en-US" dirty="0" err="1" smtClean="0"/>
              <a:t>MPPTs</a:t>
            </a:r>
            <a:endParaRPr lang="en-US" dirty="0"/>
          </a:p>
        </p:txBody>
      </p:sp>
      <p:pic>
        <p:nvPicPr>
          <p:cNvPr id="4" name="Content Placeholder 3" descr="Electrical - 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505653" y="1753330"/>
            <a:ext cx="10150401" cy="48872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Voltage Indicator</a:t>
            </a:r>
            <a:endParaRPr lang="en-US" dirty="0"/>
          </a:p>
        </p:txBody>
      </p:sp>
      <p:pic>
        <p:nvPicPr>
          <p:cNvPr id="5" name="Content Placeholder 4" descr="Screen Shot 2016-01-15 at 11.29.0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66" r="-26166"/>
          <a:stretch>
            <a:fillRect/>
          </a:stretch>
        </p:blipFill>
        <p:spPr>
          <a:xfrm>
            <a:off x="3720552" y="2057401"/>
            <a:ext cx="5839390" cy="2811558"/>
          </a:xfrm>
        </p:spPr>
      </p:pic>
      <p:sp>
        <p:nvSpPr>
          <p:cNvPr id="7" name="TextBox 6"/>
          <p:cNvSpPr txBox="1"/>
          <p:nvPr/>
        </p:nvSpPr>
        <p:spPr>
          <a:xfrm>
            <a:off x="457200" y="2240427"/>
            <a:ext cx="40938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Do-It-Yourself kit available at:</a:t>
            </a:r>
          </a:p>
          <a:p>
            <a:r>
              <a:rPr lang="en-US" sz="3200" dirty="0">
                <a:hlinkClick r:id="rId3"/>
              </a:rPr>
              <a:t>http://store.qkits.com</a:t>
            </a:r>
            <a:r>
              <a:rPr lang="en-US" sz="3200" dirty="0" smtClean="0">
                <a:hlinkClick r:id="rId3"/>
              </a:rPr>
              <a:t>/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Look for “Low Voltage Alarm”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785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Motors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4802455" cy="4624576"/>
          </a:xfrm>
        </p:spPr>
        <p:txBody>
          <a:bodyPr/>
          <a:lstStyle/>
          <a:p>
            <a:r>
              <a:rPr lang="en-US" dirty="0" smtClean="0"/>
              <a:t>Brushed Electric Motors</a:t>
            </a:r>
          </a:p>
          <a:p>
            <a:pPr lvl="1"/>
            <a:r>
              <a:rPr lang="en-US" dirty="0" smtClean="0"/>
              <a:t>Inexpensive</a:t>
            </a:r>
          </a:p>
          <a:p>
            <a:pPr lvl="1"/>
            <a:r>
              <a:rPr lang="en-US" dirty="0" smtClean="0"/>
              <a:t>Lower overall efficiency</a:t>
            </a:r>
          </a:p>
          <a:p>
            <a:pPr lvl="1"/>
            <a:r>
              <a:rPr lang="en-US" dirty="0" smtClean="0"/>
              <a:t>Controller is inexpensive and easy to wire</a:t>
            </a:r>
          </a:p>
          <a:p>
            <a:r>
              <a:rPr lang="en-US" dirty="0" smtClean="0"/>
              <a:t>Brushless Electric Motors</a:t>
            </a:r>
          </a:p>
          <a:p>
            <a:pPr lvl="1"/>
            <a:r>
              <a:rPr lang="en-US" dirty="0" smtClean="0"/>
              <a:t>Very efficient</a:t>
            </a:r>
          </a:p>
          <a:p>
            <a:pPr lvl="1"/>
            <a:r>
              <a:rPr lang="en-US" dirty="0" smtClean="0"/>
              <a:t>More expensive</a:t>
            </a:r>
          </a:p>
          <a:p>
            <a:pPr lvl="1"/>
            <a:r>
              <a:rPr lang="en-US" dirty="0" smtClean="0"/>
              <a:t>Controller is more difficult to wire (typically 3 phase)</a:t>
            </a:r>
          </a:p>
        </p:txBody>
      </p:sp>
      <p:pic>
        <p:nvPicPr>
          <p:cNvPr id="4" name="Picture 3" descr="Mechanical -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247" y="2719733"/>
            <a:ext cx="4144533" cy="31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60800" cy="41321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Solar cells limited by cell cost</a:t>
            </a:r>
          </a:p>
          <a:p>
            <a:r>
              <a:rPr lang="en-US" dirty="0" smtClean="0"/>
              <a:t>Any Motor </a:t>
            </a:r>
          </a:p>
          <a:p>
            <a:r>
              <a:rPr lang="en-US" dirty="0" smtClean="0"/>
              <a:t>Any battery chemistry</a:t>
            </a:r>
          </a:p>
          <a:p>
            <a:r>
              <a:rPr lang="en-US" dirty="0" smtClean="0"/>
              <a:t>Use of University body molds is allowed</a:t>
            </a:r>
            <a:endParaRPr lang="en-US" dirty="0"/>
          </a:p>
          <a:p>
            <a:r>
              <a:rPr lang="en-US" dirty="0" smtClean="0"/>
              <a:t>2018 Advanced Division Champion: Houston Solar Race Team</a:t>
            </a:r>
            <a:endParaRPr lang="en-US" dirty="0"/>
          </a:p>
        </p:txBody>
      </p:sp>
      <p:pic>
        <p:nvPicPr>
          <p:cNvPr id="3074" name="Picture 2" descr="http://www.solarcarchallenge.org/challenge/photos/2018/day1/photo/1day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9" y="3607423"/>
            <a:ext cx="4528819" cy="28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90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Brushed Motor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4821085" cy="4277138"/>
          </a:xfrm>
        </p:spPr>
        <p:txBody>
          <a:bodyPr/>
          <a:lstStyle/>
          <a:p>
            <a:pPr lvl="1"/>
            <a:r>
              <a:rPr lang="en-US" dirty="0" smtClean="0"/>
              <a:t>Briggs and Stratton ETEK</a:t>
            </a:r>
          </a:p>
          <a:p>
            <a:pPr lvl="1"/>
            <a:r>
              <a:rPr lang="en-US" dirty="0" smtClean="0"/>
              <a:t>Lynch LM200</a:t>
            </a:r>
          </a:p>
          <a:p>
            <a:pPr lvl="1"/>
            <a:r>
              <a:rPr lang="en-US" dirty="0" smtClean="0"/>
              <a:t>PMG 132 Perm Motor</a:t>
            </a:r>
          </a:p>
          <a:p>
            <a:pPr lvl="1"/>
            <a:r>
              <a:rPr lang="en-US" dirty="0" smtClean="0"/>
              <a:t>Cloud Electric </a:t>
            </a:r>
            <a:r>
              <a:rPr lang="en-US" dirty="0" smtClean="0">
                <a:hlinkClick r:id="rId2"/>
              </a:rPr>
              <a:t>www.cloudelectric.com</a:t>
            </a:r>
            <a:endParaRPr lang="en-US" dirty="0" smtClean="0"/>
          </a:p>
          <a:p>
            <a:pPr lvl="1"/>
            <a:r>
              <a:rPr lang="en-US" dirty="0" smtClean="0"/>
              <a:t>Electric Motorsport  </a:t>
            </a:r>
            <a:r>
              <a:rPr lang="en-US" dirty="0" smtClean="0">
                <a:hlinkClick r:id="rId3"/>
              </a:rPr>
              <a:t>www.electricmotorsport.com</a:t>
            </a:r>
            <a:endParaRPr lang="en-US" dirty="0" smtClean="0"/>
          </a:p>
          <a:p>
            <a:pPr lvl="1"/>
            <a:r>
              <a:rPr lang="en-US" dirty="0" smtClean="0"/>
              <a:t>Thunderstruck Motors</a:t>
            </a:r>
            <a:r>
              <a:rPr lang="en-US" dirty="0"/>
              <a:t> </a:t>
            </a:r>
            <a:r>
              <a:rPr lang="en-US" dirty="0" smtClean="0">
                <a:hlinkClick r:id="rId4"/>
              </a:rPr>
              <a:t>www.thunderstruck-ev.com</a:t>
            </a:r>
            <a:endParaRPr lang="en-US" dirty="0" smtClean="0"/>
          </a:p>
          <a:p>
            <a:pPr lvl="1"/>
            <a:r>
              <a:rPr lang="en-US" dirty="0" smtClean="0"/>
              <a:t>Robot Market Place  </a:t>
            </a:r>
            <a:r>
              <a:rPr lang="en-US" dirty="0" smtClean="0">
                <a:hlinkClick r:id="rId5"/>
              </a:rPr>
              <a:t>www.robotmarketplace.com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Perm-motor PMG-13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285" y="2229721"/>
            <a:ext cx="3523973" cy="400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Brushed PWM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2828359" cy="4389878"/>
          </a:xfrm>
        </p:spPr>
        <p:txBody>
          <a:bodyPr/>
          <a:lstStyle/>
          <a:p>
            <a:r>
              <a:rPr lang="en-US" dirty="0" err="1" smtClean="0"/>
              <a:t>Alltrax</a:t>
            </a:r>
            <a:r>
              <a:rPr lang="en-US" dirty="0" smtClean="0"/>
              <a:t> AXE</a:t>
            </a:r>
          </a:p>
          <a:p>
            <a:r>
              <a:rPr lang="en-US" dirty="0" smtClean="0"/>
              <a:t>Easy to wire</a:t>
            </a:r>
          </a:p>
          <a:p>
            <a:r>
              <a:rPr lang="en-US" dirty="0" smtClean="0"/>
              <a:t>0-5k Pot control</a:t>
            </a:r>
          </a:p>
          <a:p>
            <a:r>
              <a:rPr lang="en-US" dirty="0" smtClean="0"/>
              <a:t>Programmable</a:t>
            </a:r>
          </a:p>
          <a:p>
            <a:r>
              <a:rPr lang="en-US" dirty="0" smtClean="0"/>
              <a:t>Durable</a:t>
            </a:r>
          </a:p>
          <a:p>
            <a:endParaRPr lang="en-US" dirty="0"/>
          </a:p>
        </p:txBody>
      </p:sp>
      <p:pic>
        <p:nvPicPr>
          <p:cNvPr id="4" name="Picture 3" descr="alltr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4" y="1866638"/>
            <a:ext cx="5067205" cy="4357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Brushless Motor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773" y="1784286"/>
            <a:ext cx="4049596" cy="2662517"/>
          </a:xfrm>
        </p:spPr>
        <p:txBody>
          <a:bodyPr>
            <a:normAutofit/>
          </a:bodyPr>
          <a:lstStyle/>
          <a:p>
            <a:r>
              <a:rPr lang="en-US" dirty="0" err="1" smtClean="0"/>
              <a:t>Motenergy</a:t>
            </a:r>
            <a:r>
              <a:rPr lang="en-US" dirty="0" smtClean="0"/>
              <a:t> ME0907 Brushless PMSM/BLDC  </a:t>
            </a:r>
            <a:r>
              <a:rPr lang="en-US" dirty="0" smtClean="0">
                <a:hlinkClick r:id="rId2"/>
              </a:rPr>
              <a:t>www.evdrives.com</a:t>
            </a:r>
            <a:endParaRPr lang="en-US" dirty="0" smtClean="0"/>
          </a:p>
          <a:p>
            <a:r>
              <a:rPr lang="en-US" dirty="0"/>
              <a:t>Revolt 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www.revolt.org.il</a:t>
            </a:r>
            <a:endParaRPr lang="en-US" dirty="0" smtClean="0"/>
          </a:p>
        </p:txBody>
      </p:sp>
      <p:pic>
        <p:nvPicPr>
          <p:cNvPr id="4" name="Picture 3" descr="Motoenergy brushles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1" y="1793556"/>
            <a:ext cx="3881583" cy="3881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21" y="4047565"/>
            <a:ext cx="2623100" cy="2615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 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946765" cy="44913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NGM ‘Direct Drive’ high efficiency in-hub motor with variable air gap adjustment.</a:t>
            </a:r>
          </a:p>
          <a:p>
            <a:pPr lvl="1"/>
            <a:r>
              <a:rPr lang="en-US" dirty="0" smtClean="0"/>
              <a:t>Super efficient over a broad range of speeds</a:t>
            </a:r>
          </a:p>
          <a:p>
            <a:pPr lvl="1"/>
            <a:r>
              <a:rPr lang="en-US" dirty="0" smtClean="0"/>
              <a:t>No need for gears or chain</a:t>
            </a:r>
          </a:p>
          <a:p>
            <a:pPr lvl="1"/>
            <a:r>
              <a:rPr lang="en-US" dirty="0" smtClean="0"/>
              <a:t>Very expensive (Motor + controller &gt; $25,000)</a:t>
            </a:r>
          </a:p>
          <a:p>
            <a:r>
              <a:rPr lang="en-US" dirty="0" smtClean="0"/>
              <a:t>Mitsuba / </a:t>
            </a:r>
            <a:r>
              <a:rPr lang="en-US" dirty="0" err="1" smtClean="0"/>
              <a:t>Nomuri</a:t>
            </a:r>
            <a:r>
              <a:rPr lang="en-US" dirty="0" smtClean="0"/>
              <a:t> hub motors replacing NGM as favored motor for solar car teams</a:t>
            </a:r>
          </a:p>
          <a:p>
            <a:pPr lvl="1"/>
            <a:r>
              <a:rPr lang="en-US" dirty="0" smtClean="0"/>
              <a:t>Still ~$25,000</a:t>
            </a:r>
          </a:p>
        </p:txBody>
      </p:sp>
      <p:pic>
        <p:nvPicPr>
          <p:cNvPr id="5" name="Picture 4" descr="NGM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53446" y="2358855"/>
            <a:ext cx="4530761" cy="33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4319285" cy="459696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Main electrical system (the one that makes your car move)</a:t>
            </a:r>
          </a:p>
          <a:p>
            <a:pPr lvl="1"/>
            <a:r>
              <a:rPr lang="en-US" dirty="0" smtClean="0"/>
              <a:t>Use the correct gauge wire for the job</a:t>
            </a:r>
          </a:p>
          <a:p>
            <a:pPr lvl="1"/>
            <a:r>
              <a:rPr lang="en-US" dirty="0" smtClean="0"/>
              <a:t>Disconnect switches should be designed for DC</a:t>
            </a:r>
          </a:p>
          <a:p>
            <a:pPr lvl="1"/>
            <a:r>
              <a:rPr lang="en-US" dirty="0" smtClean="0"/>
              <a:t>Fuses</a:t>
            </a:r>
          </a:p>
          <a:p>
            <a:r>
              <a:rPr lang="en-US" dirty="0" smtClean="0"/>
              <a:t>Secondary electrical system (everything else on your car)</a:t>
            </a:r>
          </a:p>
          <a:p>
            <a:pPr lvl="1"/>
            <a:r>
              <a:rPr lang="en-US" dirty="0" smtClean="0"/>
              <a:t>Lights</a:t>
            </a:r>
          </a:p>
          <a:p>
            <a:pPr lvl="1"/>
            <a:r>
              <a:rPr lang="en-US" dirty="0" smtClean="0"/>
              <a:t>Fans</a:t>
            </a:r>
          </a:p>
          <a:p>
            <a:pPr lvl="1"/>
            <a:r>
              <a:rPr lang="en-US" dirty="0" smtClean="0"/>
              <a:t>Horn</a:t>
            </a:r>
          </a:p>
          <a:p>
            <a:pPr lvl="1"/>
            <a:endParaRPr lang="en-US" dirty="0"/>
          </a:p>
        </p:txBody>
      </p:sp>
      <p:pic>
        <p:nvPicPr>
          <p:cNvPr id="5" name="Picture 4" descr="Electrical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382" y="1729170"/>
            <a:ext cx="3776733" cy="5035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Layout</a:t>
            </a:r>
            <a:endParaRPr lang="en-US" dirty="0"/>
          </a:p>
        </p:txBody>
      </p:sp>
      <p:pic>
        <p:nvPicPr>
          <p:cNvPr id="4" name="Content Placeholder 3" descr="Electrical - 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462" r="-88462"/>
          <a:stretch>
            <a:fillRect/>
          </a:stretch>
        </p:blipFill>
        <p:spPr>
          <a:xfrm>
            <a:off x="-2869774" y="1836163"/>
            <a:ext cx="9661769" cy="4651963"/>
          </a:xfrm>
        </p:spPr>
      </p:pic>
      <p:pic>
        <p:nvPicPr>
          <p:cNvPr id="5" name="Picture 4" descr="Electrical - 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117" y="2158997"/>
            <a:ext cx="525929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Layout</a:t>
            </a:r>
            <a:endParaRPr lang="en-US" dirty="0"/>
          </a:p>
        </p:txBody>
      </p:sp>
      <p:pic>
        <p:nvPicPr>
          <p:cNvPr id="8" name="Content Placeholder 7" descr="STA-Primary-Shell-2016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9" r="-456"/>
          <a:stretch/>
        </p:blipFill>
        <p:spPr>
          <a:xfrm>
            <a:off x="480060" y="2057400"/>
            <a:ext cx="3097530" cy="3962400"/>
          </a:xfrm>
        </p:spPr>
      </p:pic>
      <p:sp>
        <p:nvSpPr>
          <p:cNvPr id="9" name="TextBox 8"/>
          <p:cNvSpPr txBox="1"/>
          <p:nvPr/>
        </p:nvSpPr>
        <p:spPr>
          <a:xfrm rot="10800000" flipV="1">
            <a:off x="4162979" y="2315426"/>
            <a:ext cx="4629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Schematic made with:</a:t>
            </a:r>
          </a:p>
          <a:p>
            <a:r>
              <a:rPr lang="en-US" sz="2400" dirty="0"/>
              <a:t>http://www.digikey.com/schemeit/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Or use Solid Edge to set schematic (can get wire lengths)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19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</a:t>
            </a:r>
            <a:endParaRPr lang="en-US" dirty="0"/>
          </a:p>
        </p:txBody>
      </p:sp>
      <p:pic>
        <p:nvPicPr>
          <p:cNvPr id="6" name="Content Placeholder 5" descr="Electrical - 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545359" y="1726063"/>
            <a:ext cx="10264379" cy="49421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3962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Choose carefully young </a:t>
            </a:r>
            <a:r>
              <a:rPr lang="en-US" dirty="0" err="1" smtClean="0"/>
              <a:t>padawan</a:t>
            </a:r>
            <a:r>
              <a:rPr lang="en-US" dirty="0" smtClean="0"/>
              <a:t>!</a:t>
            </a:r>
          </a:p>
          <a:p>
            <a:r>
              <a:rPr lang="en-US" dirty="0" smtClean="0"/>
              <a:t>Batteries are one of the areas where you get what you pay for.</a:t>
            </a:r>
          </a:p>
          <a:p>
            <a:pPr lvl="1"/>
            <a:r>
              <a:rPr lang="en-US" dirty="0" smtClean="0"/>
              <a:t>Decisions to make:</a:t>
            </a:r>
          </a:p>
          <a:p>
            <a:pPr lvl="2"/>
            <a:r>
              <a:rPr lang="en-US" dirty="0" smtClean="0"/>
              <a:t>What voltage does your car run at?</a:t>
            </a:r>
          </a:p>
          <a:p>
            <a:pPr lvl="3"/>
            <a:r>
              <a:rPr lang="en-US" dirty="0" smtClean="0"/>
              <a:t>Higher voltage means lower current (smaller wires)</a:t>
            </a:r>
          </a:p>
          <a:p>
            <a:pPr lvl="2"/>
            <a:r>
              <a:rPr lang="en-US" dirty="0" smtClean="0"/>
              <a:t>How much weight can you carry?</a:t>
            </a:r>
          </a:p>
          <a:p>
            <a:pPr lvl="2"/>
            <a:r>
              <a:rPr lang="en-US" dirty="0" smtClean="0"/>
              <a:t>How much energy can you get at that weight?</a:t>
            </a:r>
          </a:p>
          <a:p>
            <a:pPr lvl="2"/>
            <a:r>
              <a:rPr lang="en-US" dirty="0" smtClean="0"/>
              <a:t>Can your solar panels recharge the battery pack?</a:t>
            </a:r>
          </a:p>
          <a:p>
            <a:pPr lvl="2"/>
            <a:r>
              <a:rPr lang="en-US" dirty="0" smtClean="0"/>
              <a:t>Is it a road race or a track race?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057400"/>
            <a:ext cx="4843870" cy="4583159"/>
          </a:xfrm>
        </p:spPr>
        <p:txBody>
          <a:bodyPr/>
          <a:lstStyle/>
          <a:p>
            <a:r>
              <a:rPr lang="en-US" dirty="0" smtClean="0"/>
              <a:t>The 5 kilowatt-hour rule</a:t>
            </a:r>
          </a:p>
          <a:p>
            <a:pPr lvl="1">
              <a:buNone/>
            </a:pPr>
            <a:r>
              <a:rPr lang="en-US" dirty="0" err="1" smtClean="0"/>
              <a:t>kw-h</a:t>
            </a:r>
            <a:r>
              <a:rPr lang="en-US" dirty="0" smtClean="0"/>
              <a:t> = Amp-hours </a:t>
            </a:r>
            <a:r>
              <a:rPr lang="en-US" dirty="0" err="1" smtClean="0"/>
              <a:t>x</a:t>
            </a:r>
            <a:r>
              <a:rPr lang="en-US" dirty="0" smtClean="0"/>
              <a:t> Voltage   </a:t>
            </a:r>
          </a:p>
          <a:p>
            <a:pPr lvl="1">
              <a:buNone/>
            </a:pPr>
            <a:r>
              <a:rPr lang="en-US" dirty="0" smtClean="0"/>
              <a:t>(at the 20 hour discharge rate)</a:t>
            </a:r>
          </a:p>
          <a:p>
            <a:pPr lvl="1">
              <a:buNone/>
            </a:pPr>
            <a:r>
              <a:rPr lang="en-US" dirty="0" smtClean="0"/>
              <a:t>Example:</a:t>
            </a:r>
          </a:p>
          <a:p>
            <a:pPr lvl="1">
              <a:buNone/>
            </a:pPr>
            <a:r>
              <a:rPr lang="en-US" dirty="0" smtClean="0"/>
              <a:t>Four, 12 volt, 84 amp-hour batteries in series</a:t>
            </a:r>
          </a:p>
          <a:p>
            <a:pPr lvl="1">
              <a:buNone/>
            </a:pPr>
            <a:r>
              <a:rPr lang="en-US" dirty="0" smtClean="0"/>
              <a:t>84ah </a:t>
            </a:r>
            <a:r>
              <a:rPr lang="en-US" dirty="0" err="1" smtClean="0"/>
              <a:t>x</a:t>
            </a:r>
            <a:r>
              <a:rPr lang="en-US" dirty="0" smtClean="0"/>
              <a:t> 48 </a:t>
            </a:r>
            <a:r>
              <a:rPr lang="en-US" dirty="0" err="1" smtClean="0"/>
              <a:t>v</a:t>
            </a:r>
            <a:r>
              <a:rPr lang="en-US" dirty="0" smtClean="0"/>
              <a:t> = 4032 watt-hours or 4.032 kilowatt-hours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(this battery pack would weigh around 230 pounds)</a:t>
            </a:r>
          </a:p>
        </p:txBody>
      </p:sp>
      <p:pic>
        <p:nvPicPr>
          <p:cNvPr id="4" name="Picture 3" descr="Battery PVX 840 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072" y="2280405"/>
            <a:ext cx="3614648" cy="3614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olarcarchallenge.org/challenge/photos/2018/day1/photo/1day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51" y="3566159"/>
            <a:ext cx="4587819" cy="300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Electric-Solar Powered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860800" cy="413217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19% Solar Cell Efficiency</a:t>
            </a:r>
          </a:p>
          <a:p>
            <a:r>
              <a:rPr lang="en-US" dirty="0" smtClean="0"/>
              <a:t>No hub motors</a:t>
            </a:r>
          </a:p>
          <a:p>
            <a:r>
              <a:rPr lang="en-US" dirty="0" smtClean="0"/>
              <a:t>Two-person vehicle</a:t>
            </a:r>
          </a:p>
          <a:p>
            <a:r>
              <a:rPr lang="en-US" dirty="0" err="1" smtClean="0"/>
              <a:t>Pb</a:t>
            </a:r>
            <a:r>
              <a:rPr lang="en-US" dirty="0" smtClean="0"/>
              <a:t>-Acid (2 packs x 2Kw.h)</a:t>
            </a:r>
          </a:p>
          <a:p>
            <a:r>
              <a:rPr lang="en-US" dirty="0" smtClean="0"/>
              <a:t>Separate Charging Station</a:t>
            </a:r>
          </a:p>
          <a:p>
            <a:r>
              <a:rPr lang="en-US" dirty="0" smtClean="0"/>
              <a:t>2018 Electric-Solar Powered Division Champion: All Saints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0" y="2097442"/>
            <a:ext cx="4471138" cy="31146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Some of our favorites:</a:t>
            </a:r>
          </a:p>
          <a:p>
            <a:pPr lvl="1"/>
            <a:r>
              <a:rPr lang="en-US" dirty="0" smtClean="0"/>
              <a:t>Concorde Sun </a:t>
            </a:r>
            <a:r>
              <a:rPr lang="en-US" dirty="0" err="1" smtClean="0"/>
              <a:t>Xtender</a:t>
            </a:r>
            <a:r>
              <a:rPr lang="en-US" dirty="0" smtClean="0"/>
              <a:t> series </a:t>
            </a:r>
          </a:p>
          <a:p>
            <a:pPr lvl="2"/>
            <a:r>
              <a:rPr lang="en-US" dirty="0" smtClean="0"/>
              <a:t>84 Ah    $245/battery </a:t>
            </a:r>
            <a:r>
              <a:rPr lang="en-US" dirty="0" smtClean="0">
                <a:hlinkClick r:id="rId2"/>
              </a:rPr>
              <a:t>www.wholesalesolar.com</a:t>
            </a:r>
            <a:endParaRPr lang="en-US" dirty="0" smtClean="0"/>
          </a:p>
          <a:p>
            <a:pPr lvl="1"/>
            <a:r>
              <a:rPr lang="en-US" dirty="0" err="1" smtClean="0"/>
              <a:t>EnerSys</a:t>
            </a:r>
            <a:r>
              <a:rPr lang="en-US" dirty="0" smtClean="0"/>
              <a:t> Odyssey Marine series</a:t>
            </a:r>
          </a:p>
          <a:p>
            <a:pPr lvl="2"/>
            <a:r>
              <a:rPr lang="en-US" dirty="0" smtClean="0"/>
              <a:t>68 Ah 	 $250/battery</a:t>
            </a:r>
          </a:p>
          <a:p>
            <a:pPr lvl="2"/>
            <a:endParaRPr lang="en-US" dirty="0"/>
          </a:p>
          <a:p>
            <a:r>
              <a:rPr lang="en-US" dirty="0" smtClean="0"/>
              <a:t>Lithium Batteries  Battery Space  </a:t>
            </a:r>
            <a:r>
              <a:rPr lang="en-US" dirty="0" smtClean="0">
                <a:hlinkClick r:id="rId3"/>
              </a:rPr>
              <a:t>www.batteryspace.com</a:t>
            </a: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 descr="Odyssey batter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710" y="2743947"/>
            <a:ext cx="2440313" cy="1898564"/>
          </a:xfrm>
          <a:prstGeom prst="rect">
            <a:avLst/>
          </a:prstGeom>
        </p:spPr>
      </p:pic>
      <p:pic>
        <p:nvPicPr>
          <p:cNvPr id="5" name="Picture 4" descr="Sun xtender 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668" y="1772195"/>
            <a:ext cx="4431355" cy="835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31801"/>
            <a:ext cx="2325162" cy="2197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Choosing batteries based on the </a:t>
            </a:r>
            <a:r>
              <a:rPr lang="en-US" dirty="0" err="1" smtClean="0"/>
              <a:t>Peukert</a:t>
            </a:r>
            <a:r>
              <a:rPr lang="en-US" dirty="0" smtClean="0"/>
              <a:t> number:</a:t>
            </a:r>
          </a:p>
          <a:p>
            <a:pPr lvl="1"/>
            <a:r>
              <a:rPr lang="en-US" dirty="0" smtClean="0"/>
              <a:t>A typical sealed lead acid battery has a </a:t>
            </a:r>
            <a:r>
              <a:rPr lang="en-US" dirty="0" err="1" smtClean="0"/>
              <a:t>Peukert</a:t>
            </a:r>
            <a:r>
              <a:rPr lang="en-US" dirty="0" smtClean="0"/>
              <a:t> number between 1.1 and 1.3. (The closer to 1.0 the better!)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peuk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3302000"/>
            <a:ext cx="59817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5392" y="2057401"/>
            <a:ext cx="4512553" cy="4514130"/>
          </a:xfrm>
        </p:spPr>
        <p:txBody>
          <a:bodyPr/>
          <a:lstStyle/>
          <a:p>
            <a:r>
              <a:rPr lang="en-US" dirty="0" smtClean="0"/>
              <a:t>Testing batteries:</a:t>
            </a:r>
          </a:p>
          <a:p>
            <a:pPr lvl="1"/>
            <a:r>
              <a:rPr lang="en-US" dirty="0" smtClean="0"/>
              <a:t>Understanding how your batteries perform is one of the most important things you can know BEFORE the race starts.</a:t>
            </a:r>
          </a:p>
          <a:p>
            <a:pPr lvl="1"/>
            <a:r>
              <a:rPr lang="en-US" dirty="0" smtClean="0"/>
              <a:t>Carefully recording voltage, current, and amp-hours will help your team make good decisions during the race</a:t>
            </a:r>
            <a:endParaRPr lang="en-US" dirty="0"/>
          </a:p>
        </p:txBody>
      </p:sp>
      <p:pic>
        <p:nvPicPr>
          <p:cNvPr id="4" name="Picture 3" descr="Electrical -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00" y="1799659"/>
            <a:ext cx="3672095" cy="48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Lights/Turn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0" y="2097442"/>
            <a:ext cx="4471138" cy="2877970"/>
          </a:xfrm>
        </p:spPr>
        <p:txBody>
          <a:bodyPr>
            <a:norm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Low-draw LED lights are easy to find.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Etrailer</a:t>
            </a:r>
            <a:r>
              <a:rPr lang="en-US" dirty="0" smtClean="0"/>
              <a:t>   </a:t>
            </a:r>
            <a:r>
              <a:rPr lang="en-US" dirty="0" smtClean="0">
                <a:hlinkClick r:id="rId2"/>
              </a:rPr>
              <a:t>www.etrailer.com</a:t>
            </a:r>
            <a:endParaRPr lang="en-US" dirty="0" smtClean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Grainger </a:t>
            </a:r>
            <a:r>
              <a:rPr lang="en-US" dirty="0" smtClean="0">
                <a:hlinkClick r:id="rId3"/>
              </a:rPr>
              <a:t>www.grainger.com</a:t>
            </a:r>
            <a:r>
              <a:rPr lang="en-US" dirty="0" smtClean="0"/>
              <a:t> (ECCO lights)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O’Reilly Auto Parts </a:t>
            </a:r>
            <a:r>
              <a:rPr lang="en-US" dirty="0" smtClean="0">
                <a:hlinkClick r:id="rId4"/>
              </a:rPr>
              <a:t>www.oreillyauto.com</a:t>
            </a:r>
            <a:endParaRPr lang="en-US" dirty="0" smtClean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03" y="1887187"/>
            <a:ext cx="4630717" cy="2951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74" y="5048575"/>
            <a:ext cx="3614387" cy="177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Switches/Fuses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9" y="2097442"/>
            <a:ext cx="4538345" cy="4760558"/>
          </a:xfrm>
        </p:spPr>
        <p:txBody>
          <a:bodyPr>
            <a:norm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a lot of resources for switches and fuses. Be sure they meet the race requirements before ordering!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 sure they are rated for your DC system. (AC rating will not qualify!)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</a:t>
            </a:r>
            <a:r>
              <a:rPr lang="en-US" dirty="0" err="1" smtClean="0"/>
              <a:t>Bussmann</a:t>
            </a:r>
            <a:r>
              <a:rPr lang="en-US" dirty="0" smtClean="0"/>
              <a:t> FWH Fuses are rated at 500V DC)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Electric Motorsport  </a:t>
            </a:r>
            <a:r>
              <a:rPr lang="en-US" dirty="0" smtClean="0">
                <a:hlinkClick r:id="rId2"/>
              </a:rPr>
              <a:t>www.electricmotorsport.com</a:t>
            </a:r>
            <a:endParaRPr lang="en-US" dirty="0" smtClean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Tecknowledgey</a:t>
            </a:r>
            <a:endParaRPr lang="en-US" dirty="0" smtClean="0"/>
          </a:p>
          <a:p>
            <a:pPr marL="0" lvl="2" indent="0">
              <a:spcBef>
                <a:spcPts val="0"/>
              </a:spcBef>
              <a:buClrTx/>
              <a:buSzTx/>
              <a:buNone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www.tecknowledgey.com</a:t>
            </a:r>
            <a:endParaRPr lang="en-US" dirty="0" smtClean="0"/>
          </a:p>
          <a:p>
            <a:pPr marL="0" lvl="2" indent="0">
              <a:spcBef>
                <a:spcPts val="0"/>
              </a:spcBef>
              <a:buClrTx/>
              <a:buSzTx/>
              <a:buNone/>
            </a:pPr>
            <a:endParaRPr lang="en-US" dirty="0" smtClean="0"/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58" y="1768030"/>
            <a:ext cx="2321791" cy="1748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4666" y="3516481"/>
            <a:ext cx="3432134" cy="1199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</a:t>
            </a:r>
            <a:r>
              <a:rPr lang="en-US" dirty="0"/>
              <a:t>Pole On/Off</a:t>
            </a:r>
            <a:br>
              <a:rPr lang="en-US" dirty="0"/>
            </a:br>
            <a:r>
              <a:rPr lang="en-US" dirty="0"/>
              <a:t>Rated load:  400 A </a:t>
            </a:r>
            <a:br>
              <a:rPr lang="en-US" dirty="0"/>
            </a:br>
            <a:r>
              <a:rPr lang="en-US" dirty="0"/>
              <a:t>Break Current: 1200 A @ 48 </a:t>
            </a:r>
            <a:r>
              <a:rPr lang="en-US" dirty="0" smtClean="0"/>
              <a:t>V DC </a:t>
            </a:r>
            <a:r>
              <a:rPr lang="en-US" dirty="0"/>
              <a:t>(600 A @ 96 </a:t>
            </a:r>
            <a:r>
              <a:rPr lang="en-US" dirty="0" smtClean="0"/>
              <a:t>V DC)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01" y="4715889"/>
            <a:ext cx="2260407" cy="2051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8358" y="5279955"/>
            <a:ext cx="239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500V DC @90 amp fuse is about $50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Power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1281"/>
            <a:ext cx="9144000" cy="2802219"/>
          </a:xfrm>
        </p:spPr>
        <p:txBody>
          <a:bodyPr/>
          <a:lstStyle/>
          <a:p>
            <a:r>
              <a:rPr lang="en-US" dirty="0" smtClean="0"/>
              <a:t>How much power does it take to make your car go down the road?</a:t>
            </a:r>
          </a:p>
          <a:p>
            <a:pPr lvl="1"/>
            <a:r>
              <a:rPr lang="en-US" dirty="0" smtClean="0"/>
              <a:t>The amount you will use depends on:</a:t>
            </a:r>
          </a:p>
          <a:p>
            <a:pPr lvl="3"/>
            <a:r>
              <a:rPr lang="en-US" dirty="0" smtClean="0"/>
              <a:t>Aerodynamic drag</a:t>
            </a:r>
          </a:p>
          <a:p>
            <a:pPr lvl="3"/>
            <a:r>
              <a:rPr lang="en-US" dirty="0" smtClean="0"/>
              <a:t>Rolling friction</a:t>
            </a:r>
          </a:p>
          <a:p>
            <a:pPr lvl="3"/>
            <a:r>
              <a:rPr lang="en-US" dirty="0" smtClean="0"/>
              <a:t>Weight </a:t>
            </a:r>
          </a:p>
          <a:p>
            <a:pPr lvl="3"/>
            <a:r>
              <a:rPr lang="en-US" dirty="0" smtClean="0"/>
              <a:t>Electrical system resistance</a:t>
            </a:r>
          </a:p>
          <a:p>
            <a:pPr lvl="3">
              <a:buNone/>
            </a:pPr>
            <a:endParaRPr lang="en-US" dirty="0" smtClean="0"/>
          </a:p>
        </p:txBody>
      </p:sp>
      <p:pic>
        <p:nvPicPr>
          <p:cNvPr id="4" name="Picture 3" descr="Flori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61" y="4688339"/>
            <a:ext cx="6842180" cy="20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6164"/>
            <a:ext cx="8229600" cy="4776784"/>
          </a:xfrm>
        </p:spPr>
        <p:txBody>
          <a:bodyPr/>
          <a:lstStyle/>
          <a:p>
            <a:r>
              <a:rPr lang="en-US" dirty="0" smtClean="0"/>
              <a:t>A typical Solar Car Challenge vehicle array produces 800-1000 watts of power.</a:t>
            </a:r>
          </a:p>
          <a:p>
            <a:r>
              <a:rPr lang="en-US" dirty="0" smtClean="0"/>
              <a:t>There is approximately 12 hours of usable sunlight during a race day.</a:t>
            </a:r>
          </a:p>
          <a:p>
            <a:r>
              <a:rPr lang="en-US" dirty="0" smtClean="0"/>
              <a:t>800 watts </a:t>
            </a:r>
            <a:r>
              <a:rPr lang="en-US" dirty="0" err="1" smtClean="0"/>
              <a:t>x</a:t>
            </a:r>
            <a:r>
              <a:rPr lang="en-US" dirty="0" smtClean="0"/>
              <a:t> 12 hours = 9600 watt-hours of energy/day. </a:t>
            </a:r>
            <a:r>
              <a:rPr lang="en-US" smtClean="0"/>
              <a:t>(Assuming </a:t>
            </a:r>
            <a:r>
              <a:rPr lang="en-US" dirty="0" smtClean="0"/>
              <a:t>clear skies and </a:t>
            </a:r>
            <a:r>
              <a:rPr lang="en-US" smtClean="0"/>
              <a:t>good sun.)</a:t>
            </a:r>
          </a:p>
          <a:p>
            <a:r>
              <a:rPr lang="en-US" dirty="0" smtClean="0"/>
              <a:t>A full-size, fully-charged battery pack has approximately 4000 watt-hours of energy.  </a:t>
            </a:r>
          </a:p>
          <a:p>
            <a:r>
              <a:rPr lang="en-US" dirty="0" smtClean="0"/>
              <a:t>It will take approximately 5000 watt-hours of energy to completely recharge the battery pack.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446940" cy="4555547"/>
          </a:xfrm>
        </p:spPr>
        <p:txBody>
          <a:bodyPr>
            <a:normAutofit/>
          </a:bodyPr>
          <a:lstStyle/>
          <a:p>
            <a:r>
              <a:rPr lang="en-US" dirty="0" smtClean="0"/>
              <a:t>Dead Batteries are dead weight </a:t>
            </a:r>
          </a:p>
          <a:p>
            <a:pPr lvl="1"/>
            <a:r>
              <a:rPr lang="en-US" dirty="0" smtClean="0"/>
              <a:t>A 48 volt battery pack is “dead” at 42 volts.</a:t>
            </a:r>
          </a:p>
          <a:p>
            <a:r>
              <a:rPr lang="en-US" dirty="0" smtClean="0"/>
              <a:t>It will take (at least) 5 hours of full sun to completely recharge a dead battery pack. </a:t>
            </a:r>
          </a:p>
          <a:p>
            <a:r>
              <a:rPr lang="en-US" dirty="0" smtClean="0"/>
              <a:t>Hills, clouds, trees, wind, and children with sticky fingers all reduce your array efficiency.</a:t>
            </a:r>
          </a:p>
          <a:p>
            <a:r>
              <a:rPr lang="en-US" dirty="0" smtClean="0"/>
              <a:t>The only way you will know how much energy your car will use is to test it. </a:t>
            </a:r>
          </a:p>
          <a:p>
            <a:r>
              <a:rPr lang="en-US" dirty="0" smtClean="0"/>
              <a:t>Keep a record of current draw vs. mph   (It is not linear!)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First step in power management is deciding your high-level strategy (without looking at numbers)</a:t>
            </a:r>
          </a:p>
          <a:p>
            <a:pPr lvl="1"/>
            <a:r>
              <a:rPr lang="en-US" dirty="0" smtClean="0"/>
              <a:t>Do you empty your battery pack each day and recharge as much as possible during off-hours?</a:t>
            </a:r>
          </a:p>
          <a:p>
            <a:pPr lvl="1"/>
            <a:r>
              <a:rPr lang="en-US" dirty="0" smtClean="0"/>
              <a:t>Do you end the day with as much energy as you can recover during off-hours?</a:t>
            </a:r>
          </a:p>
          <a:p>
            <a:pPr lvl="1"/>
            <a:r>
              <a:rPr lang="en-US" dirty="0" smtClean="0"/>
              <a:t>Do you run down a certain capacity each day so you end up with no energy left on the last day (e.g. run down ¼ of pack each day for 4 day event)?</a:t>
            </a:r>
            <a:endParaRPr lang="en-US" dirty="0"/>
          </a:p>
          <a:p>
            <a:r>
              <a:rPr lang="en-US" dirty="0" smtClean="0"/>
              <a:t>Do you run based on net draw (motor – solar) or motor draw?</a:t>
            </a:r>
          </a:p>
          <a:p>
            <a:r>
              <a:rPr lang="en-US" dirty="0" smtClean="0"/>
              <a:t>No </a:t>
            </a:r>
            <a:r>
              <a:rPr lang="en-US" dirty="0" smtClean="0"/>
              <a:t>right answers; just decisions the team must make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7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Targets Based 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7380"/>
            <a:ext cx="8229600" cy="456056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If strategy is to empty battery pack each day, and you have a 100 Ah battery pack, how fast should the driver drive?</a:t>
            </a:r>
          </a:p>
          <a:p>
            <a:pPr lvl="1"/>
            <a:r>
              <a:rPr lang="en-US" dirty="0" smtClean="0"/>
              <a:t>Trick question: Driver does not drive based on speed, but current draw.</a:t>
            </a:r>
          </a:p>
          <a:p>
            <a:r>
              <a:rPr lang="en-US" dirty="0" smtClean="0"/>
              <a:t>OK, how much current should driver be taking from the battery?</a:t>
            </a:r>
          </a:p>
          <a:p>
            <a:pPr lvl="1"/>
            <a:r>
              <a:rPr lang="en-US" dirty="0" smtClean="0"/>
              <a:t>100 Ah / 6 hours of racing (Classic Division) = 16.7 A, right?</a:t>
            </a:r>
          </a:p>
          <a:p>
            <a:r>
              <a:rPr lang="en-US" dirty="0" smtClean="0"/>
              <a:t>Classic Division runs 9am-12pm, 2-5pm, with 2 hours lunchtime in between. How much charge will I get back during the two hours?</a:t>
            </a:r>
          </a:p>
          <a:p>
            <a:pPr lvl="1"/>
            <a:r>
              <a:rPr lang="en-US" dirty="0" smtClean="0"/>
              <a:t>Assume 1000W panel, 48 V system = ~20 A </a:t>
            </a:r>
            <a:r>
              <a:rPr lang="en-US" dirty="0" smtClean="0">
                <a:sym typeface="Wingdings" panose="05000000000000000000" pitchFamily="2" charset="2"/>
              </a:rPr>
              <a:t> 40 Ah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After 3 hours of racing at 16.7A, would have (100Ah – 16.7A x 3 </a:t>
            </a:r>
            <a:r>
              <a:rPr lang="en-US" dirty="0" err="1" smtClean="0">
                <a:sym typeface="Wingdings" panose="05000000000000000000" pitchFamily="2" charset="2"/>
              </a:rPr>
              <a:t>hrs</a:t>
            </a:r>
            <a:r>
              <a:rPr lang="en-US" dirty="0" smtClean="0">
                <a:sym typeface="Wingdings" panose="05000000000000000000" pitchFamily="2" charset="2"/>
              </a:rPr>
              <a:t> = 49.9Ah)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After 2 hours of charge time, 49.9 Ah + 40 Ah = 89.9 Ah left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Rest of racing period = 89.9 Ah / 3 </a:t>
            </a:r>
            <a:r>
              <a:rPr lang="en-US" dirty="0" err="1" smtClean="0">
                <a:sym typeface="Wingdings" panose="05000000000000000000" pitchFamily="2" charset="2"/>
              </a:rPr>
              <a:t>hrs</a:t>
            </a:r>
            <a:r>
              <a:rPr lang="en-US" dirty="0" smtClean="0">
                <a:sym typeface="Wingdings" panose="05000000000000000000" pitchFamily="2" charset="2"/>
              </a:rPr>
              <a:t> = 30 A</a:t>
            </a:r>
          </a:p>
          <a:p>
            <a:r>
              <a:rPr lang="en-US" dirty="0" smtClean="0"/>
              <a:t>To get the same current draw throughout the day, what should the current draw be?</a:t>
            </a:r>
          </a:p>
          <a:p>
            <a:pPr lvl="1"/>
            <a:r>
              <a:rPr lang="en-US" dirty="0" smtClean="0"/>
              <a:t>100 Ah + 40 Ah = 140 Ah / 6 hours = 23.3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7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126016" cy="4583159"/>
          </a:xfrm>
        </p:spPr>
        <p:txBody>
          <a:bodyPr/>
          <a:lstStyle/>
          <a:p>
            <a:r>
              <a:rPr lang="en-US" dirty="0" smtClean="0"/>
              <a:t>How to measure what your car is doing:</a:t>
            </a:r>
          </a:p>
          <a:p>
            <a:pPr lvl="1"/>
            <a:r>
              <a:rPr lang="en-US" dirty="0" smtClean="0"/>
              <a:t>Voltmeter and/or ammeter</a:t>
            </a:r>
          </a:p>
          <a:p>
            <a:pPr lvl="1"/>
            <a:r>
              <a:rPr lang="en-US" dirty="0" smtClean="0"/>
              <a:t>Batman measurement system (Bruce Sherry Design)</a:t>
            </a:r>
          </a:p>
          <a:p>
            <a:pPr lvl="1"/>
            <a:r>
              <a:rPr lang="en-US" dirty="0" smtClean="0"/>
              <a:t>Link (</a:t>
            </a:r>
            <a:r>
              <a:rPr lang="en-US" dirty="0" err="1" smtClean="0"/>
              <a:t>e</a:t>
            </a:r>
            <a:r>
              <a:rPr lang="en-US" dirty="0" smtClean="0"/>
              <a:t>-meter)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bat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41" y="3179601"/>
            <a:ext cx="4326198" cy="346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Data 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teams have different answers to this!</a:t>
            </a:r>
          </a:p>
          <a:p>
            <a:r>
              <a:rPr lang="en-US" dirty="0" smtClean="0"/>
              <a:t>Typical measurements include:</a:t>
            </a:r>
          </a:p>
          <a:p>
            <a:pPr lvl="1"/>
            <a:r>
              <a:rPr lang="en-US" dirty="0" smtClean="0"/>
              <a:t>Battery Voltage (measured under load)</a:t>
            </a:r>
          </a:p>
          <a:p>
            <a:pPr lvl="1"/>
            <a:r>
              <a:rPr lang="en-US" dirty="0" smtClean="0"/>
              <a:t>Motor current draw (the rate that you are taking energy out)</a:t>
            </a:r>
          </a:p>
          <a:p>
            <a:pPr lvl="1"/>
            <a:r>
              <a:rPr lang="en-US" dirty="0" smtClean="0"/>
              <a:t>Array current (the rate that you are putting energy back in)</a:t>
            </a:r>
          </a:p>
          <a:p>
            <a:pPr lvl="1"/>
            <a:r>
              <a:rPr lang="en-US" dirty="0" smtClean="0"/>
              <a:t>Amp-hours or Watt-hours (how much total energy you have taken out or put back in)</a:t>
            </a:r>
          </a:p>
        </p:txBody>
      </p:sp>
    </p:spTree>
    <p:extLst>
      <p:ext uri="{BB962C8B-B14F-4D97-AF65-F5344CB8AC3E}">
        <p14:creationId xmlns:p14="http://schemas.microsoft.com/office/powerpoint/2010/main" val="16880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1" y="967678"/>
            <a:ext cx="7989570" cy="5798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0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What’s Interesting About This Data?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240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6" y="2481863"/>
            <a:ext cx="4289674" cy="3113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Charging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290" y="2057401"/>
            <a:ext cx="4080510" cy="3962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Power stays fairly constant throughout racing period (~1000 W)</a:t>
            </a:r>
          </a:p>
          <a:p>
            <a:r>
              <a:rPr lang="en-US" dirty="0" smtClean="0"/>
              <a:t>Power input drops near end of charging period (takes more power to fill pack)</a:t>
            </a:r>
          </a:p>
          <a:p>
            <a:r>
              <a:rPr lang="en-US" dirty="0" smtClean="0"/>
              <a:t>Battery voltage remains fairly stable, even when current changes </a:t>
            </a:r>
            <a:r>
              <a:rPr lang="en-US" dirty="0" smtClean="0"/>
              <a:t>(because of MPPT)</a:t>
            </a:r>
            <a:endParaRPr lang="en-US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190750" y="3539672"/>
            <a:ext cx="2463800" cy="6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7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48" y="964360"/>
            <a:ext cx="7947274" cy="5768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018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What’s Interesting About This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2228" y="2057401"/>
            <a:ext cx="3374571" cy="3962400"/>
          </a:xfrm>
        </p:spPr>
        <p:txBody>
          <a:bodyPr/>
          <a:lstStyle/>
          <a:p>
            <a:r>
              <a:rPr lang="en-US" dirty="0" smtClean="0"/>
              <a:t>Current draw is not directly correlated to speed; associated with acceleration</a:t>
            </a:r>
          </a:p>
          <a:p>
            <a:r>
              <a:rPr lang="en-US" dirty="0" smtClean="0"/>
              <a:t>Wide range of current draw for specific speed, including outliers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3" y="2057401"/>
            <a:ext cx="4960619" cy="36004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097280" y="2880360"/>
            <a:ext cx="4214948" cy="1074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The Right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Test! Test! Test!</a:t>
            </a:r>
          </a:p>
          <a:p>
            <a:r>
              <a:rPr lang="en-US" dirty="0" smtClean="0"/>
              <a:t>Multiple runs at different speeds</a:t>
            </a:r>
          </a:p>
          <a:p>
            <a:r>
              <a:rPr lang="en-US" dirty="0" smtClean="0"/>
              <a:t>Test both uphill and </a:t>
            </a:r>
            <a:r>
              <a:rPr lang="en-US" dirty="0" smtClean="0"/>
              <a:t>downhill (at different grades)</a:t>
            </a:r>
            <a:endParaRPr lang="en-US" dirty="0" smtClean="0"/>
          </a:p>
          <a:p>
            <a:r>
              <a:rPr lang="en-US" dirty="0" smtClean="0"/>
              <a:t>Simulated race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Decisions</a:t>
            </a:r>
            <a:endParaRPr lang="en-US" dirty="0"/>
          </a:p>
        </p:txBody>
      </p:sp>
      <p:pic>
        <p:nvPicPr>
          <p:cNvPr id="4" name="Content Placeholder 3" descr="chocta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31" r="-19231"/>
          <a:stretch>
            <a:fillRect/>
          </a:stretch>
        </p:blipFill>
        <p:spPr>
          <a:xfrm>
            <a:off x="0" y="2057401"/>
            <a:ext cx="9318153" cy="4486518"/>
          </a:xfrm>
        </p:spPr>
      </p:pic>
    </p:spTree>
    <p:extLst>
      <p:ext uri="{BB962C8B-B14F-4D97-AF65-F5344CB8AC3E}">
        <p14:creationId xmlns:p14="http://schemas.microsoft.com/office/powerpoint/2010/main" val="19769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Data to the Right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Driver should not need to make decisions other than driving.</a:t>
            </a:r>
          </a:p>
          <a:p>
            <a:r>
              <a:rPr lang="en-US" dirty="0" smtClean="0"/>
              <a:t>Pit crew should inform driver about “speeding up” or “slowing down”.</a:t>
            </a:r>
          </a:p>
          <a:p>
            <a:r>
              <a:rPr lang="en-US" dirty="0" smtClean="0"/>
              <a:t>One person should be responsible for communicating with the driver.</a:t>
            </a:r>
          </a:p>
          <a:p>
            <a:r>
              <a:rPr lang="en-US" dirty="0" smtClean="0"/>
              <a:t>Telemetry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your car rolling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435773" cy="3962400"/>
          </a:xfrm>
        </p:spPr>
        <p:txBody>
          <a:bodyPr/>
          <a:lstStyle/>
          <a:p>
            <a:r>
              <a:rPr lang="en-US" dirty="0" smtClean="0"/>
              <a:t>Building the Vehicle Frame</a:t>
            </a:r>
          </a:p>
          <a:p>
            <a:pPr lvl="1"/>
            <a:r>
              <a:rPr lang="en-US" dirty="0" smtClean="0"/>
              <a:t>Materials </a:t>
            </a:r>
          </a:p>
          <a:p>
            <a:pPr lvl="1"/>
            <a:r>
              <a:rPr lang="en-US" dirty="0" smtClean="0"/>
              <a:t>Roll bar and Crush Zones</a:t>
            </a:r>
          </a:p>
          <a:p>
            <a:pPr lvl="1"/>
            <a:r>
              <a:rPr lang="en-US" dirty="0" smtClean="0"/>
              <a:t>Suspension and Steering</a:t>
            </a:r>
          </a:p>
          <a:p>
            <a:pPr lvl="1"/>
            <a:r>
              <a:rPr lang="en-US" dirty="0" smtClean="0"/>
              <a:t>Wheels and Brakes</a:t>
            </a:r>
            <a:endParaRPr lang="en-US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973" y="1950560"/>
            <a:ext cx="5086552" cy="406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the Correct Gears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638" y="2057401"/>
            <a:ext cx="4104162" cy="4555086"/>
          </a:xfrm>
        </p:spPr>
        <p:txBody>
          <a:bodyPr/>
          <a:lstStyle/>
          <a:p>
            <a:r>
              <a:rPr lang="en-US" dirty="0" smtClean="0"/>
              <a:t>Don’t gear a car for 50 mph if you are going to drive it at 25 mph.   Be realistic about your cars speed!</a:t>
            </a:r>
          </a:p>
          <a:p>
            <a:r>
              <a:rPr lang="en-US" dirty="0" smtClean="0"/>
              <a:t>Chain drive systems can be very efficient if gears are aligned and lubricated.</a:t>
            </a:r>
          </a:p>
          <a:p>
            <a:r>
              <a:rPr lang="en-US" dirty="0" smtClean="0"/>
              <a:t>Pictured: 48V system, 15 tooth front, 70 tooth rear. Max speed = 36 mph</a:t>
            </a:r>
          </a:p>
          <a:p>
            <a:endParaRPr lang="en-US" dirty="0"/>
          </a:p>
        </p:txBody>
      </p:sp>
      <p:pic>
        <p:nvPicPr>
          <p:cNvPr id="4" name="Picture 3" descr="Mechanical -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20759"/>
            <a:ext cx="4582638" cy="3436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the Correct Gears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708" y="1788459"/>
            <a:ext cx="4104162" cy="455508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Custom Sprockets: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Rocket Sprockets </a:t>
            </a:r>
            <a:r>
              <a:rPr lang="en-US" dirty="0" err="1" smtClean="0"/>
              <a:t>www.rocketsprocket.net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PMP Sprockets </a:t>
            </a:r>
            <a:r>
              <a:rPr lang="en-US" dirty="0" smtClean="0">
                <a:hlinkClick r:id="rId2"/>
              </a:rPr>
              <a:t>www.pmpsprocket.com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" y="1788459"/>
            <a:ext cx="4740088" cy="45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Power Management Considerations to Research &amp;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weather affect charging?</a:t>
            </a:r>
          </a:p>
          <a:p>
            <a:r>
              <a:rPr lang="en-US" dirty="0" smtClean="0"/>
              <a:t>How much power do you get at different angles of sun?</a:t>
            </a:r>
          </a:p>
          <a:p>
            <a:r>
              <a:rPr lang="en-US" dirty="0" smtClean="0"/>
              <a:t>How does different array shapes/angles affect charging?</a:t>
            </a:r>
          </a:p>
          <a:p>
            <a:r>
              <a:rPr lang="en-US" dirty="0" smtClean="0"/>
              <a:t>How does the route topology (or track layout) affect power usage?</a:t>
            </a:r>
          </a:p>
          <a:p>
            <a:endParaRPr lang="en-US" dirty="0"/>
          </a:p>
          <a:p>
            <a:r>
              <a:rPr lang="en-US" dirty="0" smtClean="0"/>
              <a:t>Other Considerations?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257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Aerodynamics &amp; Friction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Bearings can be opened, cleaned, and filled with a light oil.</a:t>
            </a:r>
          </a:p>
          <a:p>
            <a:r>
              <a:rPr lang="en-US" dirty="0" smtClean="0"/>
              <a:t>Tires with thin “supple” casings roll better than thick casings. (Higher risk of flats) </a:t>
            </a:r>
          </a:p>
          <a:p>
            <a:r>
              <a:rPr lang="en-US" dirty="0" smtClean="0"/>
              <a:t>Fat tires roll better than thin tires. (But weigh more.)</a:t>
            </a:r>
          </a:p>
          <a:p>
            <a:r>
              <a:rPr lang="en-US" dirty="0" smtClean="0"/>
              <a:t>If it rotates: lubricate!</a:t>
            </a:r>
          </a:p>
          <a:p>
            <a:r>
              <a:rPr lang="en-US" dirty="0" smtClean="0"/>
              <a:t>Wheel alignment is critical to reducing rolling resistance.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Aerodynamic Drag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778000"/>
            <a:ext cx="8943473" cy="1858211"/>
          </a:xfrm>
        </p:spPr>
        <p:txBody>
          <a:bodyPr/>
          <a:lstStyle/>
          <a:p>
            <a:r>
              <a:rPr lang="en-US" dirty="0" smtClean="0"/>
              <a:t>Reducing drag is the least expensive way to improve your solar car. </a:t>
            </a:r>
          </a:p>
          <a:p>
            <a:r>
              <a:rPr lang="en-US" dirty="0" smtClean="0"/>
              <a:t>The extra weight of drag reducing fairings is easily made up for in aerodynamic efficiency.</a:t>
            </a:r>
            <a:endParaRPr lang="en-US" dirty="0"/>
          </a:p>
        </p:txBody>
      </p:sp>
      <p:pic>
        <p:nvPicPr>
          <p:cNvPr id="8" name="Picture 7" descr="Misc - 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8" y="3743119"/>
            <a:ext cx="8943473" cy="2979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 Wrap Body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Made from 7-mil shrink-wrap that is used to protect boats in the winter.  </a:t>
            </a:r>
          </a:p>
          <a:p>
            <a:r>
              <a:rPr lang="en-US" dirty="0" smtClean="0"/>
              <a:t>Shrink-wrap is cut to shape and taped to the car with inexpensive tape that is made for the material.</a:t>
            </a:r>
          </a:p>
          <a:p>
            <a:r>
              <a:rPr lang="en-US" dirty="0" smtClean="0"/>
              <a:t>A common heat gun can be used to shrink the material.</a:t>
            </a:r>
          </a:p>
          <a:p>
            <a:r>
              <a:rPr lang="en-US" dirty="0" smtClean="0"/>
              <a:t>The material cools and maintains a semi-rigid surface.</a:t>
            </a:r>
          </a:p>
          <a:p>
            <a:r>
              <a:rPr lang="en-US" dirty="0" smtClean="0"/>
              <a:t>Easily repaired with tape.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 and Tape the Material</a:t>
            </a:r>
            <a:endParaRPr lang="en-US" dirty="0"/>
          </a:p>
        </p:txBody>
      </p:sp>
      <p:pic>
        <p:nvPicPr>
          <p:cNvPr id="4" name="Content Placeholder 3" descr="Misc - 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462" r="-88462"/>
          <a:stretch>
            <a:fillRect/>
          </a:stretch>
        </p:blipFill>
        <p:spPr>
          <a:xfrm>
            <a:off x="-2710435" y="1749927"/>
            <a:ext cx="10171001" cy="4897149"/>
          </a:xfrm>
        </p:spPr>
      </p:pic>
      <p:pic>
        <p:nvPicPr>
          <p:cNvPr id="5" name="Picture 4" descr="Misc - 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004" y="1749928"/>
            <a:ext cx="3672861" cy="4897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 and Heat </a:t>
            </a:r>
            <a:endParaRPr lang="en-US" dirty="0"/>
          </a:p>
        </p:txBody>
      </p:sp>
      <p:pic>
        <p:nvPicPr>
          <p:cNvPr id="7" name="Content Placeholder 6" descr="Misc - 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588525" y="1804734"/>
            <a:ext cx="10384175" cy="4999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Trim to fit around fairings</a:t>
            </a:r>
            <a:endParaRPr lang="en-US" dirty="0"/>
          </a:p>
        </p:txBody>
      </p:sp>
      <p:pic>
        <p:nvPicPr>
          <p:cNvPr id="6" name="Picture 5" descr="Misc -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1" y="1783131"/>
            <a:ext cx="3733623" cy="49781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246" y="2057401"/>
            <a:ext cx="4558553" cy="441063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Shrink Wrap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Big Shrink  </a:t>
            </a:r>
            <a:r>
              <a:rPr lang="en-US" dirty="0" smtClean="0">
                <a:hlinkClick r:id="rId3"/>
              </a:rPr>
              <a:t>www.bigshrink.com</a:t>
            </a: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Comes in a variety of colors and thicknesses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78" y="4037239"/>
            <a:ext cx="3475520" cy="272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728" y="2057401"/>
            <a:ext cx="4055706" cy="4510236"/>
          </a:xfrm>
        </p:spPr>
        <p:txBody>
          <a:bodyPr>
            <a:normAutofit/>
          </a:bodyPr>
          <a:lstStyle/>
          <a:p>
            <a:r>
              <a:rPr lang="en-US" dirty="0" smtClean="0"/>
              <a:t>Steel</a:t>
            </a:r>
          </a:p>
          <a:p>
            <a:pPr lvl="1"/>
            <a:r>
              <a:rPr lang="en-US" dirty="0" smtClean="0"/>
              <a:t>Mild/Carbon Steel</a:t>
            </a:r>
          </a:p>
          <a:p>
            <a:pPr lvl="2"/>
            <a:r>
              <a:rPr lang="en-US" dirty="0" smtClean="0"/>
              <a:t>Really easy to work with (MIG welding)</a:t>
            </a:r>
          </a:p>
          <a:p>
            <a:pPr lvl="2"/>
            <a:r>
              <a:rPr lang="en-US" dirty="0" smtClean="0"/>
              <a:t>Inexpensive (&lt;$1/foot)</a:t>
            </a:r>
          </a:p>
          <a:p>
            <a:pPr lvl="2"/>
            <a:r>
              <a:rPr lang="en-US" dirty="0" smtClean="0"/>
              <a:t>Heavy</a:t>
            </a:r>
          </a:p>
          <a:p>
            <a:pPr lvl="2"/>
            <a:r>
              <a:rPr lang="en-US" dirty="0" smtClean="0"/>
              <a:t>Can be easily changed/modified</a:t>
            </a:r>
          </a:p>
          <a:p>
            <a:pPr lvl="2"/>
            <a:r>
              <a:rPr lang="en-US" dirty="0" smtClean="0"/>
              <a:t>Readily accessible</a:t>
            </a:r>
          </a:p>
          <a:p>
            <a:pPr lvl="2"/>
            <a:r>
              <a:rPr lang="en-US" dirty="0" smtClean="0"/>
              <a:t>Comes in a large variety of sizes and wall thicknesses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122" name="Picture 2" descr="http://www.solarcarchallenge.org/challenge/teams2005/califor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878823"/>
            <a:ext cx="4630853" cy="308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0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Specialty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Solar Car Challenge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2609</TotalTime>
  <Words>2596</Words>
  <Application>Microsoft Office PowerPoint</Application>
  <PresentationFormat>On-screen Show (4:3)</PresentationFormat>
  <Paragraphs>448</Paragraphs>
  <Slides>90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5" baseType="lpstr">
      <vt:lpstr>Arial</vt:lpstr>
      <vt:lpstr>Calibri</vt:lpstr>
      <vt:lpstr>Corbel</vt:lpstr>
      <vt:lpstr>Wingdings</vt:lpstr>
      <vt:lpstr>Focus</vt:lpstr>
      <vt:lpstr>Specialty Workshop</vt:lpstr>
      <vt:lpstr>Levels of Participation</vt:lpstr>
      <vt:lpstr>Classic Division</vt:lpstr>
      <vt:lpstr>Advanced Classic Division</vt:lpstr>
      <vt:lpstr>Advanced Division</vt:lpstr>
      <vt:lpstr>Electric-Solar Powered Division</vt:lpstr>
      <vt:lpstr>Specialty Workshop</vt:lpstr>
      <vt:lpstr>Getting your car rolling</vt:lpstr>
      <vt:lpstr>Material for the frame</vt:lpstr>
      <vt:lpstr>Material for the frame</vt:lpstr>
      <vt:lpstr>Material for the frame</vt:lpstr>
      <vt:lpstr>Material for the frame</vt:lpstr>
      <vt:lpstr>Material for the frame</vt:lpstr>
      <vt:lpstr>Material for the frame</vt:lpstr>
      <vt:lpstr>Roll Bar and Crush Zone</vt:lpstr>
      <vt:lpstr>Roll Bar and Crush Zone</vt:lpstr>
      <vt:lpstr>Roll Bar</vt:lpstr>
      <vt:lpstr>Roll Bar</vt:lpstr>
      <vt:lpstr>Roll Bar and Crush Zone</vt:lpstr>
      <vt:lpstr>Crush Zone</vt:lpstr>
      <vt:lpstr>Crush Zone</vt:lpstr>
      <vt:lpstr>Specialty Workshop</vt:lpstr>
      <vt:lpstr>Wheels</vt:lpstr>
      <vt:lpstr>Wheels</vt:lpstr>
      <vt:lpstr>Wheels</vt:lpstr>
      <vt:lpstr>Wheels</vt:lpstr>
      <vt:lpstr>Wheels</vt:lpstr>
      <vt:lpstr>Brakes</vt:lpstr>
      <vt:lpstr>Brakes</vt:lpstr>
      <vt:lpstr>Brakes</vt:lpstr>
      <vt:lpstr>Suspension</vt:lpstr>
      <vt:lpstr>Suspension</vt:lpstr>
      <vt:lpstr>Alignment</vt:lpstr>
      <vt:lpstr>Alignment</vt:lpstr>
      <vt:lpstr>More Details on Suspension/Steering</vt:lpstr>
      <vt:lpstr>Specialty Workshop</vt:lpstr>
      <vt:lpstr>Powering the solar car</vt:lpstr>
      <vt:lpstr>Shape of Array</vt:lpstr>
      <vt:lpstr>The Solar Array</vt:lpstr>
      <vt:lpstr>The Solar Array</vt:lpstr>
      <vt:lpstr>The Solar Array</vt:lpstr>
      <vt:lpstr>Laminated Cells</vt:lpstr>
      <vt:lpstr>The Solar Array</vt:lpstr>
      <vt:lpstr>Do-it-yourself </vt:lpstr>
      <vt:lpstr>Do-it-yourself</vt:lpstr>
      <vt:lpstr>MPPT  and DC-DC Choices</vt:lpstr>
      <vt:lpstr>AERL MPPTs</vt:lpstr>
      <vt:lpstr>Low Voltage Indicator</vt:lpstr>
      <vt:lpstr>Electric Motors</vt:lpstr>
      <vt:lpstr>Brushed Motor Examples</vt:lpstr>
      <vt:lpstr>Brushed PWM Controller</vt:lpstr>
      <vt:lpstr>Brushless Motor Example</vt:lpstr>
      <vt:lpstr>Hub Motor</vt:lpstr>
      <vt:lpstr>Electrical System</vt:lpstr>
      <vt:lpstr>Electrical System Layout</vt:lpstr>
      <vt:lpstr>Electrical System Layout</vt:lpstr>
      <vt:lpstr>Electrical System</vt:lpstr>
      <vt:lpstr>Batteries</vt:lpstr>
      <vt:lpstr>Batteries</vt:lpstr>
      <vt:lpstr>Batteries</vt:lpstr>
      <vt:lpstr>Batteries</vt:lpstr>
      <vt:lpstr>Batteries</vt:lpstr>
      <vt:lpstr>Lights/Turn signals</vt:lpstr>
      <vt:lpstr>Switches/Fuses</vt:lpstr>
      <vt:lpstr>Specialty Workshop</vt:lpstr>
      <vt:lpstr>Power Management</vt:lpstr>
      <vt:lpstr>Power Management</vt:lpstr>
      <vt:lpstr>Power Management</vt:lpstr>
      <vt:lpstr>Strategic Decisions</vt:lpstr>
      <vt:lpstr>Set Targets Based on Strategy</vt:lpstr>
      <vt:lpstr>Collecting Data</vt:lpstr>
      <vt:lpstr>What Data is Important?</vt:lpstr>
      <vt:lpstr>What’s Interesting About This Data?</vt:lpstr>
      <vt:lpstr>Charging Characteristics</vt:lpstr>
      <vt:lpstr>What’s Interesting About This Data?</vt:lpstr>
      <vt:lpstr>Discharge Characteristics</vt:lpstr>
      <vt:lpstr>How Do I Get The Right Data</vt:lpstr>
      <vt:lpstr>Making Decisions</vt:lpstr>
      <vt:lpstr>Getting Data to the Right People</vt:lpstr>
      <vt:lpstr>Choose the Correct Gears</vt:lpstr>
      <vt:lpstr>Choose the Correct Gears</vt:lpstr>
      <vt:lpstr>Other Power Management Considerations to Research &amp; Test</vt:lpstr>
      <vt:lpstr>Specialty Workshop</vt:lpstr>
      <vt:lpstr>Rolling Resistance</vt:lpstr>
      <vt:lpstr>Aerodynamic Drag</vt:lpstr>
      <vt:lpstr>Shrink Wrap Body Cover</vt:lpstr>
      <vt:lpstr>Cut and Tape the Material</vt:lpstr>
      <vt:lpstr>Reinforce and Heat </vt:lpstr>
      <vt:lpstr>Trim to fit around fairings</vt:lpstr>
      <vt:lpstr>Specialty Workshop</vt:lpstr>
    </vt:vector>
  </TitlesOfParts>
  <Company>Saint Thomas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Specialty Workshop</dc:title>
  <dc:creator>Mark Westlake</dc:creator>
  <cp:keywords/>
  <cp:lastModifiedBy>William Shih</cp:lastModifiedBy>
  <cp:revision>140</cp:revision>
  <cp:lastPrinted>2012-01-16T03:05:09Z</cp:lastPrinted>
  <dcterms:created xsi:type="dcterms:W3CDTF">2012-01-22T19:16:05Z</dcterms:created>
  <dcterms:modified xsi:type="dcterms:W3CDTF">2019-01-20T06:20:01Z</dcterms:modified>
</cp:coreProperties>
</file>