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54" d="100"/>
          <a:sy n="54" d="100"/>
        </p:scale>
        <p:origin x="102" y="9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larcarchallenge.org/challenge/updates/attachments/2016_SolarChallenge_Pamphlet_rev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Importance of Solar Car Project Management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13 </a:t>
            </a:r>
            <a:r>
              <a:rPr lang="en-US" smtClean="0"/>
              <a:t>January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1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 an ideal world… all tasks are accurately identified and finish on-time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Account for unplanned tasks</a:t>
            </a:r>
          </a:p>
          <a:p>
            <a:pPr lvl="1"/>
            <a:r>
              <a:rPr lang="en-US" dirty="0" smtClean="0"/>
              <a:t>When things get installed in the car, you might see conflicts/issues with preliminary design</a:t>
            </a:r>
          </a:p>
          <a:p>
            <a:pPr lvl="1"/>
            <a:r>
              <a:rPr lang="en-US" dirty="0" smtClean="0"/>
              <a:t>Revise schedule weekly with updated tasks (“living schedule”)</a:t>
            </a:r>
          </a:p>
          <a:p>
            <a:r>
              <a:rPr lang="en-US" dirty="0" smtClean="0"/>
              <a:t>Account for delayed tasks</a:t>
            </a:r>
          </a:p>
          <a:p>
            <a:pPr lvl="1"/>
            <a:r>
              <a:rPr lang="en-US" dirty="0" smtClean="0"/>
              <a:t>Some tasks are more complicated than expected</a:t>
            </a:r>
          </a:p>
          <a:p>
            <a:pPr lvl="1"/>
            <a:r>
              <a:rPr lang="en-US" dirty="0" smtClean="0"/>
              <a:t>Plan for slippage!</a:t>
            </a:r>
          </a:p>
          <a:p>
            <a:r>
              <a:rPr lang="en-US" dirty="0" smtClean="0"/>
              <a:t>Be aggressive in planning</a:t>
            </a:r>
          </a:p>
          <a:p>
            <a:pPr lvl="1"/>
            <a:r>
              <a:rPr lang="en-US" dirty="0" smtClean="0"/>
              <a:t>Tasks will never take less time than you planned!</a:t>
            </a:r>
          </a:p>
          <a:p>
            <a:pPr lvl="1"/>
            <a:r>
              <a:rPr lang="en-US" dirty="0" smtClean="0"/>
              <a:t>Challenge team members to complete tasks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21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Project management provides method for assigning tasks and tracking progress</a:t>
            </a:r>
          </a:p>
          <a:p>
            <a:pPr lvl="1"/>
            <a:r>
              <a:rPr lang="en-US" dirty="0" smtClean="0"/>
              <a:t>Allow for reallocation of resources to keep project on schedule</a:t>
            </a:r>
          </a:p>
          <a:p>
            <a:r>
              <a:rPr lang="en-US" dirty="0" smtClean="0"/>
              <a:t>Proper project management planning identifies dependencies and ensures that parts are available when needed</a:t>
            </a:r>
          </a:p>
          <a:p>
            <a:r>
              <a:rPr lang="en-US" dirty="0" smtClean="0"/>
              <a:t>Be ready to modify schedule on a weekly basis to account for unexpected/unfinished tasks</a:t>
            </a:r>
          </a:p>
          <a:p>
            <a:r>
              <a:rPr lang="en-US" dirty="0" smtClean="0"/>
              <a:t>Budget schedule for contingencies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5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8691563" algn="r"/>
              </a:tabLst>
            </a:pPr>
            <a:r>
              <a:rPr lang="en-US" sz="3600" dirty="0"/>
              <a:t>“All things are created twice; first mentally; then physically.  The key to creativity is to begin with the end in mind, with a vision and a </a:t>
            </a:r>
            <a:r>
              <a:rPr lang="en-US" sz="3600" dirty="0" smtClean="0"/>
              <a:t>blueprint </a:t>
            </a:r>
            <a:r>
              <a:rPr lang="en-US" sz="3600" dirty="0"/>
              <a:t>of the desired result.”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	— </a:t>
            </a:r>
            <a:r>
              <a:rPr lang="en-US" sz="3600" dirty="0"/>
              <a:t>Stephen Covey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211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Solar Car Projects are complex…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Involves multidisciplinary teams (mechanical, electrical, power, business)</a:t>
            </a:r>
          </a:p>
          <a:p>
            <a:pPr lvl="1"/>
            <a:r>
              <a:rPr lang="en-US" dirty="0" smtClean="0"/>
              <a:t>How do these teams work together?</a:t>
            </a:r>
          </a:p>
          <a:p>
            <a:r>
              <a:rPr lang="en-US" dirty="0" smtClean="0"/>
              <a:t>Takes a long time</a:t>
            </a:r>
          </a:p>
          <a:p>
            <a:pPr lvl="1"/>
            <a:r>
              <a:rPr lang="en-US" dirty="0" smtClean="0"/>
              <a:t>How do you ensure that the project is done on time?</a:t>
            </a:r>
          </a:p>
          <a:p>
            <a:r>
              <a:rPr lang="en-US" dirty="0" smtClean="0"/>
              <a:t>Requires development of new skills</a:t>
            </a:r>
          </a:p>
          <a:p>
            <a:pPr lvl="1"/>
            <a:r>
              <a:rPr lang="en-US" dirty="0" smtClean="0"/>
              <a:t>How do you know whether teaching resources are appropriately allocated?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893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Management helps…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Break up the complicated into simpler pieces</a:t>
            </a:r>
          </a:p>
          <a:p>
            <a:r>
              <a:rPr lang="en-US" dirty="0" smtClean="0"/>
              <a:t>Develop the roadmap for how to get there from here</a:t>
            </a:r>
          </a:p>
          <a:p>
            <a:r>
              <a:rPr lang="en-US" dirty="0" smtClean="0"/>
              <a:t>Flesh out dependencies between teams</a:t>
            </a:r>
          </a:p>
          <a:p>
            <a:pPr lvl="1"/>
            <a:r>
              <a:rPr lang="en-US" dirty="0" smtClean="0"/>
              <a:t>“Just-in-time” manufacturing</a:t>
            </a:r>
          </a:p>
          <a:p>
            <a:r>
              <a:rPr lang="en-US" dirty="0" smtClean="0"/>
              <a:t>Set trip-points for evaluation</a:t>
            </a:r>
          </a:p>
          <a:p>
            <a:pPr lvl="1"/>
            <a:r>
              <a:rPr lang="en-US" dirty="0" smtClean="0"/>
              <a:t>Am I getting done what I need to get done in time?</a:t>
            </a:r>
          </a:p>
          <a:p>
            <a:r>
              <a:rPr lang="en-US" dirty="0" smtClean="0"/>
              <a:t>Prioritize work on a week-by-week basis</a:t>
            </a:r>
          </a:p>
          <a:p>
            <a:pPr lvl="1"/>
            <a:r>
              <a:rPr lang="en-US" dirty="0" smtClean="0"/>
              <a:t>Do work on the critical path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76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I manage a project I’ve never done before?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Solar Car Challenge provides </a:t>
            </a:r>
            <a:r>
              <a:rPr lang="en-US" dirty="0" smtClean="0">
                <a:hlinkClick r:id="rId2"/>
              </a:rPr>
              <a:t>Project Planning Calendar</a:t>
            </a:r>
            <a:endParaRPr lang="en-US" dirty="0" smtClean="0"/>
          </a:p>
          <a:p>
            <a:pPr lvl="1"/>
            <a:r>
              <a:rPr lang="en-US" dirty="0" smtClean="0"/>
              <a:t>September: Organize team, develop calendar, prepare presentations</a:t>
            </a:r>
          </a:p>
          <a:p>
            <a:pPr lvl="1"/>
            <a:r>
              <a:rPr lang="en-US" dirty="0" smtClean="0"/>
              <a:t>Early October: Preliminary design, budget, construction timeline</a:t>
            </a:r>
          </a:p>
          <a:p>
            <a:pPr lvl="1"/>
            <a:r>
              <a:rPr lang="en-US" dirty="0" smtClean="0"/>
              <a:t>Late October: Fundraising, purchasing plan</a:t>
            </a:r>
          </a:p>
          <a:p>
            <a:pPr lvl="1"/>
            <a:r>
              <a:rPr lang="en-US" dirty="0" smtClean="0"/>
              <a:t>November: Purchase parts</a:t>
            </a:r>
          </a:p>
          <a:p>
            <a:pPr lvl="1"/>
            <a:r>
              <a:rPr lang="en-US" dirty="0" smtClean="0"/>
              <a:t>December – March: Prototype &amp; build</a:t>
            </a:r>
          </a:p>
          <a:p>
            <a:pPr lvl="1"/>
            <a:r>
              <a:rPr lang="en-US" dirty="0" smtClean="0"/>
              <a:t>April: Re-engineer car, as needed</a:t>
            </a:r>
          </a:p>
          <a:p>
            <a:pPr lvl="1"/>
            <a:r>
              <a:rPr lang="en-US" dirty="0" smtClean="0"/>
              <a:t>May – June: Test, test, test!</a:t>
            </a:r>
          </a:p>
          <a:p>
            <a:pPr lvl="1"/>
            <a:r>
              <a:rPr lang="en-US" dirty="0" smtClean="0"/>
              <a:t>July: Arrive at the race prepared!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15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OK, how do I develop a construction timeline?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7"/>
            <a:ext cx="9477602" cy="449157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Break up project into major systems: mechanical, electrical, power, business</a:t>
            </a:r>
          </a:p>
          <a:p>
            <a:r>
              <a:rPr lang="en-US" dirty="0" smtClean="0"/>
              <a:t>Then break each system into subsystems:</a:t>
            </a:r>
          </a:p>
          <a:p>
            <a:pPr lvl="1"/>
            <a:r>
              <a:rPr lang="en-US" dirty="0" smtClean="0"/>
              <a:t>Mechanical &gt; Frame, Suspension, Steering, Brakes, Drivetrain</a:t>
            </a:r>
          </a:p>
          <a:p>
            <a:pPr lvl="1"/>
            <a:r>
              <a:rPr lang="en-US" dirty="0" smtClean="0"/>
              <a:t>Electrical &gt; Propulsion (motor/controller), Auxiliary (instrumentation)</a:t>
            </a:r>
          </a:p>
          <a:p>
            <a:pPr lvl="1"/>
            <a:r>
              <a:rPr lang="en-US" dirty="0" smtClean="0"/>
              <a:t>Power &gt; Batteries, Array</a:t>
            </a:r>
          </a:p>
          <a:p>
            <a:pPr lvl="1"/>
            <a:r>
              <a:rPr lang="en-US" dirty="0" smtClean="0"/>
              <a:t>Business &gt; Fundraising, Community Events, etc.</a:t>
            </a:r>
          </a:p>
          <a:p>
            <a:r>
              <a:rPr lang="en-US" dirty="0" smtClean="0"/>
              <a:t>Note dependencies between subsystems:</a:t>
            </a:r>
          </a:p>
          <a:p>
            <a:pPr lvl="1"/>
            <a:r>
              <a:rPr lang="en-US" dirty="0" smtClean="0"/>
              <a:t>Suspension must be completed before steering</a:t>
            </a:r>
          </a:p>
          <a:p>
            <a:pPr lvl="1"/>
            <a:r>
              <a:rPr lang="en-US" dirty="0" smtClean="0"/>
              <a:t>Batteries must be in place to power motor/controller</a:t>
            </a:r>
          </a:p>
          <a:p>
            <a:r>
              <a:rPr lang="en-US" dirty="0" smtClean="0"/>
              <a:t>Break down into tasks based on solar car design and allocate time</a:t>
            </a:r>
          </a:p>
          <a:p>
            <a:pPr lvl="1"/>
            <a:r>
              <a:rPr lang="en-US" dirty="0" smtClean="0"/>
              <a:t>Attempt to finish by March to leave leeway for late tasks (critical chain)</a:t>
            </a:r>
          </a:p>
          <a:p>
            <a:pPr lvl="1"/>
            <a:r>
              <a:rPr lang="en-US" dirty="0" smtClean="0"/>
              <a:t>Be aggressive and finish early</a:t>
            </a:r>
          </a:p>
          <a:p>
            <a:pPr lvl="1"/>
            <a:r>
              <a:rPr lang="en-US" dirty="0" smtClean="0"/>
              <a:t>Don’t eat into your re-engineering/test time!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54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Notional Schedule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111" y="1998959"/>
            <a:ext cx="10992895" cy="4099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63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 down tasks into individual “to-dos”, assign to team member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Example: Steering</a:t>
            </a:r>
          </a:p>
          <a:p>
            <a:pPr lvl="1"/>
            <a:r>
              <a:rPr lang="en-US" dirty="0" smtClean="0"/>
              <a:t>Determine location of steering wheel/column, rack-and-pinion</a:t>
            </a:r>
          </a:p>
          <a:p>
            <a:pPr lvl="1"/>
            <a:r>
              <a:rPr lang="en-US" dirty="0" smtClean="0"/>
              <a:t>Install front wheels</a:t>
            </a:r>
          </a:p>
          <a:p>
            <a:pPr lvl="1"/>
            <a:r>
              <a:rPr lang="en-US" dirty="0" smtClean="0"/>
              <a:t>Install rack-and-pinion</a:t>
            </a:r>
          </a:p>
          <a:p>
            <a:pPr lvl="1"/>
            <a:r>
              <a:rPr lang="en-US" dirty="0" smtClean="0"/>
              <a:t>Fabricate steering rods</a:t>
            </a:r>
          </a:p>
          <a:p>
            <a:pPr lvl="1"/>
            <a:r>
              <a:rPr lang="en-US" dirty="0" smtClean="0"/>
              <a:t>Fabricate mounts for steering column/wheel</a:t>
            </a:r>
          </a:p>
          <a:p>
            <a:endParaRPr lang="en-US" dirty="0"/>
          </a:p>
          <a:p>
            <a:r>
              <a:rPr lang="en-US" dirty="0" smtClean="0"/>
              <a:t>Every task should be broken down into something achievable in a given workday</a:t>
            </a:r>
          </a:p>
          <a:p>
            <a:pPr lvl="1"/>
            <a:r>
              <a:rPr lang="en-US" dirty="0" smtClean="0"/>
              <a:t>Provides a sense of accomplishment</a:t>
            </a:r>
          </a:p>
          <a:p>
            <a:pPr lvl="1"/>
            <a:r>
              <a:rPr lang="en-US" dirty="0" smtClean="0"/>
              <a:t>Gives team members responsibility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22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 workday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Electric-Solar Powered Division Car</a:t>
            </a:r>
          </a:p>
          <a:p>
            <a:pPr lvl="1"/>
            <a:r>
              <a:rPr lang="en-US" dirty="0" smtClean="0"/>
              <a:t>Fabricate steering tie rods</a:t>
            </a:r>
          </a:p>
          <a:p>
            <a:pPr lvl="1"/>
            <a:r>
              <a:rPr lang="en-US" dirty="0" smtClean="0"/>
              <a:t>Fix rear suspension</a:t>
            </a:r>
          </a:p>
          <a:p>
            <a:pPr lvl="1"/>
            <a:r>
              <a:rPr lang="en-US" dirty="0" smtClean="0"/>
              <a:t>Install throttle pedal return spring</a:t>
            </a:r>
          </a:p>
          <a:p>
            <a:pPr lvl="1"/>
            <a:r>
              <a:rPr lang="en-US" dirty="0" smtClean="0"/>
              <a:t>Paint steering column and mount</a:t>
            </a:r>
          </a:p>
          <a:p>
            <a:pPr lvl="1"/>
            <a:r>
              <a:rPr lang="en-US" dirty="0" smtClean="0"/>
              <a:t>Install chain</a:t>
            </a:r>
          </a:p>
          <a:p>
            <a:pPr lvl="1"/>
            <a:r>
              <a:rPr lang="en-US" dirty="0" smtClean="0"/>
              <a:t>Mount instrument panel</a:t>
            </a:r>
          </a:p>
          <a:p>
            <a:pPr lvl="1"/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30743" y="2056092"/>
            <a:ext cx="4396341" cy="4200245"/>
          </a:xfrm>
        </p:spPr>
        <p:txBody>
          <a:bodyPr>
            <a:normAutofit/>
          </a:bodyPr>
          <a:lstStyle/>
          <a:p>
            <a:r>
              <a:rPr lang="en-US" dirty="0"/>
              <a:t>Advanced Division Car</a:t>
            </a:r>
          </a:p>
          <a:p>
            <a:pPr lvl="1"/>
            <a:r>
              <a:rPr lang="en-US" dirty="0"/>
              <a:t>Install front frame bulkhead</a:t>
            </a:r>
          </a:p>
          <a:p>
            <a:pPr lvl="1"/>
            <a:r>
              <a:rPr lang="en-US" dirty="0"/>
              <a:t>Rivet in steering support angle</a:t>
            </a:r>
          </a:p>
          <a:p>
            <a:pPr lvl="1"/>
            <a:r>
              <a:rPr lang="en-US" dirty="0"/>
              <a:t>Install steering column and wheel</a:t>
            </a:r>
          </a:p>
          <a:p>
            <a:pPr lvl="1"/>
            <a:r>
              <a:rPr lang="en-US" dirty="0"/>
              <a:t>Make wiring schematic</a:t>
            </a:r>
          </a:p>
          <a:p>
            <a:pPr lvl="1"/>
            <a:r>
              <a:rPr lang="en-US" dirty="0"/>
              <a:t>Run electrical conduit</a:t>
            </a:r>
          </a:p>
          <a:p>
            <a:pPr lvl="1"/>
            <a:r>
              <a:rPr lang="en-US" dirty="0"/>
              <a:t>Install headrest</a:t>
            </a:r>
          </a:p>
          <a:p>
            <a:pPr lvl="1"/>
            <a:r>
              <a:rPr lang="en-US" dirty="0"/>
              <a:t>Experiment with A/C charger</a:t>
            </a:r>
          </a:p>
          <a:p>
            <a:pPr lvl="1"/>
            <a:r>
              <a:rPr lang="en-US" dirty="0" smtClean="0"/>
              <a:t>Build </a:t>
            </a:r>
            <a:r>
              <a:rPr lang="en-US" dirty="0"/>
              <a:t>access stairs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75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71</TotalTime>
  <Words>594</Words>
  <Application>Microsoft Office PowerPoint</Application>
  <PresentationFormat>Widescreen</PresentationFormat>
  <Paragraphs>88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Ion</vt:lpstr>
      <vt:lpstr>The Importance of Solar Car Project Management</vt:lpstr>
      <vt:lpstr>PowerPoint Presentation</vt:lpstr>
      <vt:lpstr>Solar Car Projects are complex… </vt:lpstr>
      <vt:lpstr>Project Management helps…</vt:lpstr>
      <vt:lpstr>How do I manage a project I’ve never done before?</vt:lpstr>
      <vt:lpstr>OK, how do I develop a construction timeline?</vt:lpstr>
      <vt:lpstr>Notional Schedule</vt:lpstr>
      <vt:lpstr>Break down tasks into individual “to-dos”, assign to team member </vt:lpstr>
      <vt:lpstr>An example workday</vt:lpstr>
      <vt:lpstr>In an ideal world… all tasks are accurately identified and finish on-time</vt:lpstr>
      <vt:lpstr>Summary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Importance of Solar Car Project Management</dc:title>
  <dc:creator>William Shih</dc:creator>
  <cp:lastModifiedBy>William Shih</cp:lastModifiedBy>
  <cp:revision>9</cp:revision>
  <dcterms:created xsi:type="dcterms:W3CDTF">2017-01-14T04:36:32Z</dcterms:created>
  <dcterms:modified xsi:type="dcterms:W3CDTF">2018-01-13T22:58:49Z</dcterms:modified>
</cp:coreProperties>
</file>