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4" r:id="rId2"/>
    <p:sldId id="376" r:id="rId3"/>
    <p:sldId id="375" r:id="rId4"/>
    <p:sldId id="317" r:id="rId5"/>
    <p:sldId id="320" r:id="rId6"/>
    <p:sldId id="318" r:id="rId7"/>
    <p:sldId id="322" r:id="rId8"/>
    <p:sldId id="323" r:id="rId9"/>
    <p:sldId id="324" r:id="rId10"/>
    <p:sldId id="325" r:id="rId11"/>
    <p:sldId id="326" r:id="rId12"/>
    <p:sldId id="327" r:id="rId13"/>
    <p:sldId id="314" r:id="rId14"/>
    <p:sldId id="316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59F3-4972-4969-AB44-684751078A3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FB6FF-96D8-41A3-8DAC-522C254FF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7FF9-3E8C-974B-B768-9680D8275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77FF9-3E8C-974B-B768-9680D8275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24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6"/>
          <a:stretch/>
        </p:blipFill>
        <p:spPr>
          <a:xfrm>
            <a:off x="0" y="-19050"/>
            <a:ext cx="12218894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2AD1-EDE4-FA49-A53F-F9A35453E4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6"/>
          <a:stretch/>
        </p:blipFill>
        <p:spPr>
          <a:xfrm>
            <a:off x="0" y="-19050"/>
            <a:ext cx="12218894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37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41248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2AD1-EDE4-FA49-A53F-F9A35453E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C650-1C5E-490C-A11E-F000163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11DF88-97FE-45BA-82C8-E5D2AC91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F80DFC-47C7-462F-AFF0-8BFFFA96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/>
          <a:lstStyle/>
          <a:p>
            <a:fld id="{ADD62AD1-EDE4-FA49-A53F-F9A35453E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3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4406" y="45764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3F3D9B-F362-4D15-BFBF-16EF8DD85B35}"/>
              </a:ext>
            </a:extLst>
          </p:cNvPr>
          <p:cNvSpPr txBox="1"/>
          <p:nvPr/>
        </p:nvSpPr>
        <p:spPr>
          <a:xfrm>
            <a:off x="147171" y="6358960"/>
            <a:ext cx="292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Specialty Workshop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Aerodynamics, Weight, &amp; Friction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CB1F34C3-1AFB-4D70-A1FB-B213E201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2350" y="88624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F3BFD0-A06D-4810-9AAF-BA90F5EB7FE1}"/>
              </a:ext>
            </a:extLst>
          </p:cNvPr>
          <p:cNvSpPr txBox="1"/>
          <p:nvPr/>
        </p:nvSpPr>
        <p:spPr>
          <a:xfrm>
            <a:off x="4631951" y="6453286"/>
            <a:ext cx="292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© Solar Car Challenge Foundation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5AD53D-54A1-44D9-90C3-EE2449540D91}"/>
              </a:ext>
            </a:extLst>
          </p:cNvPr>
          <p:cNvSpPr txBox="1"/>
          <p:nvPr/>
        </p:nvSpPr>
        <p:spPr>
          <a:xfrm>
            <a:off x="9116733" y="6445260"/>
            <a:ext cx="292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44D91-B592-46A0-A0ED-FC0CAF243333}" type="slidenum">
              <a:rPr lang="en-US" sz="1400" smtClean="0">
                <a:solidFill>
                  <a:schemeClr val="bg1"/>
                </a:solidFill>
                <a:latin typeface="Franklin Gothic Demi" panose="020B07030201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Specialty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Aerodynamics, Weight, &amp; Friction</a:t>
            </a:r>
          </a:p>
        </p:txBody>
      </p:sp>
    </p:spTree>
    <p:extLst>
      <p:ext uri="{BB962C8B-B14F-4D97-AF65-F5344CB8AC3E}">
        <p14:creationId xmlns:p14="http://schemas.microsoft.com/office/powerpoint/2010/main" val="11106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659" y="1930233"/>
            <a:ext cx="3213819" cy="4515804"/>
          </a:xfrm>
        </p:spPr>
        <p:txBody>
          <a:bodyPr/>
          <a:lstStyle/>
          <a:p>
            <a:r>
              <a:rPr lang="en-US" dirty="0"/>
              <a:t>Add some carbon fiber squares on the inside at attachment points to strengthen foam core board.</a:t>
            </a:r>
          </a:p>
          <a:p>
            <a:r>
              <a:rPr lang="en-US" dirty="0"/>
              <a:t>Trim with a common jigsaw to fit.</a:t>
            </a:r>
          </a:p>
        </p:txBody>
      </p:sp>
      <p:pic>
        <p:nvPicPr>
          <p:cNvPr id="4" name="Picture 3" descr="Misc -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1" y="1930233"/>
            <a:ext cx="5551539" cy="41636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336" y="1872447"/>
            <a:ext cx="4505143" cy="4006774"/>
          </a:xfrm>
        </p:spPr>
        <p:txBody>
          <a:bodyPr/>
          <a:lstStyle/>
          <a:p>
            <a:r>
              <a:rPr lang="en-US" dirty="0"/>
              <a:t>Reinforcement is covered with a light-weight body filler and sanded smooth. </a:t>
            </a:r>
          </a:p>
          <a:p>
            <a:r>
              <a:rPr lang="en-US" dirty="0"/>
              <a:t>Prime and paint </a:t>
            </a:r>
          </a:p>
          <a:p>
            <a:r>
              <a:rPr lang="en-US" dirty="0"/>
              <a:t>(A good painter can cover a lot of flaws!)</a:t>
            </a:r>
          </a:p>
        </p:txBody>
      </p:sp>
      <p:pic>
        <p:nvPicPr>
          <p:cNvPr id="4" name="Picture 3" descr="Misc -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90" y="1427669"/>
            <a:ext cx="3634387" cy="48458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product</a:t>
            </a:r>
          </a:p>
        </p:txBody>
      </p:sp>
      <p:pic>
        <p:nvPicPr>
          <p:cNvPr id="4" name="Content Placeholder 3" descr="Misc - 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942" r="-18942"/>
          <a:stretch>
            <a:fillRect/>
          </a:stretch>
        </p:blipFill>
        <p:spPr>
          <a:xfrm>
            <a:off x="997555" y="1525311"/>
            <a:ext cx="9909059" cy="477102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898" y="1603005"/>
            <a:ext cx="4125438" cy="4581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Heavier cars have more rolling resistance and take more energy to accelerate. (Much bigger problem in a road race.)</a:t>
            </a:r>
          </a:p>
          <a:p>
            <a:r>
              <a:rPr lang="en-US" dirty="0"/>
              <a:t>Do not reduce weight at the cost of safety. </a:t>
            </a:r>
          </a:p>
          <a:p>
            <a:r>
              <a:rPr lang="en-US" dirty="0"/>
              <a:t>Making things too light will force you to find an expert welder because things WILL break. </a:t>
            </a:r>
          </a:p>
        </p:txBody>
      </p:sp>
      <p:pic>
        <p:nvPicPr>
          <p:cNvPr id="4" name="Picture 3" descr="Mechanical -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98" y="2243115"/>
            <a:ext cx="4561362" cy="3032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Bearings can be opened, cleaned, and filled with a light oil.</a:t>
            </a:r>
          </a:p>
          <a:p>
            <a:r>
              <a:rPr lang="en-US" dirty="0"/>
              <a:t>Tall, skinny, high pressure tires reduce rolling resistance but sacrifice handling.</a:t>
            </a:r>
          </a:p>
          <a:p>
            <a:r>
              <a:rPr lang="en-US" dirty="0"/>
              <a:t>Tire Proper pressure</a:t>
            </a:r>
          </a:p>
          <a:p>
            <a:r>
              <a:rPr lang="en-US" dirty="0"/>
              <a:t>If it rotates: lubricate!</a:t>
            </a:r>
          </a:p>
          <a:p>
            <a:r>
              <a:rPr lang="en-US" dirty="0"/>
              <a:t>Wheel alignment is critical to reducing rolling resistance.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Specialty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Solar Car Challenge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Aerodynamics vs.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were to choose one thing, what would I focus on?</a:t>
            </a:r>
          </a:p>
          <a:p>
            <a:pPr lvl="1"/>
            <a:r>
              <a:rPr lang="en-US" dirty="0"/>
              <a:t>Dependent on speed</a:t>
            </a:r>
          </a:p>
          <a:p>
            <a:pPr lvl="1"/>
            <a:r>
              <a:rPr lang="en-US" dirty="0"/>
              <a:t>Track vs. road race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Uphills</a:t>
            </a:r>
            <a:r>
              <a:rPr lang="en-US" dirty="0"/>
              <a:t>/Downhills” on turns</a:t>
            </a:r>
          </a:p>
        </p:txBody>
      </p:sp>
    </p:spTree>
    <p:extLst>
      <p:ext uri="{BB962C8B-B14F-4D97-AF65-F5344CB8AC3E}">
        <p14:creationId xmlns:p14="http://schemas.microsoft.com/office/powerpoint/2010/main" val="36501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Drag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1" y="1778001"/>
            <a:ext cx="8943473" cy="1858211"/>
          </a:xfrm>
        </p:spPr>
        <p:txBody>
          <a:bodyPr/>
          <a:lstStyle/>
          <a:p>
            <a:r>
              <a:rPr lang="en-US" dirty="0"/>
              <a:t>Reducing drag is the least expensive way to improve your solar car. </a:t>
            </a:r>
          </a:p>
        </p:txBody>
      </p:sp>
      <p:pic>
        <p:nvPicPr>
          <p:cNvPr id="8" name="Picture 7" descr="Misc -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98113"/>
            <a:ext cx="8943473" cy="2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Drag</a:t>
            </a:r>
          </a:p>
        </p:txBody>
      </p:sp>
      <p:pic>
        <p:nvPicPr>
          <p:cNvPr id="4" name="Content Placeholder 3" descr="aerodynamic dra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49" r="-7049"/>
          <a:stretch>
            <a:fillRect/>
          </a:stretch>
        </p:blipFill>
        <p:spPr>
          <a:xfrm>
            <a:off x="1596879" y="1694063"/>
            <a:ext cx="8998242" cy="4332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07" y="1772802"/>
            <a:ext cx="4897940" cy="4437240"/>
          </a:xfrm>
        </p:spPr>
        <p:txBody>
          <a:bodyPr/>
          <a:lstStyle/>
          <a:p>
            <a:r>
              <a:rPr lang="en-US" dirty="0"/>
              <a:t>Drag starts at the back of the vehicle, not the front. Hence the name “drag”.</a:t>
            </a:r>
          </a:p>
          <a:p>
            <a:r>
              <a:rPr lang="en-US" dirty="0"/>
              <a:t>Choose shapes that release airflow smoothly.</a:t>
            </a:r>
          </a:p>
          <a:p>
            <a:r>
              <a:rPr lang="en-US" dirty="0"/>
              <a:t>Fairings can be made from many common and light weight materials. </a:t>
            </a:r>
          </a:p>
        </p:txBody>
      </p:sp>
      <p:pic>
        <p:nvPicPr>
          <p:cNvPr id="4" name="Picture 3" descr="Drag examples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13" y="1418567"/>
            <a:ext cx="2804766" cy="479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enemy number one to a solar car’s efficiency.</a:t>
            </a:r>
          </a:p>
        </p:txBody>
      </p:sp>
      <p:pic>
        <p:nvPicPr>
          <p:cNvPr id="5" name="Picture 4" descr="HPV_Aero_Drag_plus_Rolling_Resist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60" y="2165858"/>
            <a:ext cx="6969457" cy="4170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Inexpensive Wheel Fairing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8241" y="1651674"/>
            <a:ext cx="4128168" cy="4372810"/>
          </a:xfrm>
        </p:spPr>
        <p:txBody>
          <a:bodyPr/>
          <a:lstStyle/>
          <a:p>
            <a:r>
              <a:rPr lang="en-US" dirty="0"/>
              <a:t>Things you need:</a:t>
            </a:r>
          </a:p>
          <a:p>
            <a:pPr lvl="1"/>
            <a:r>
              <a:rPr lang="en-US" dirty="0"/>
              <a:t>Foam core board </a:t>
            </a:r>
          </a:p>
          <a:p>
            <a:pPr lvl="1"/>
            <a:r>
              <a:rPr lang="en-US" dirty="0"/>
              <a:t>Razor Blade</a:t>
            </a:r>
          </a:p>
          <a:p>
            <a:pPr lvl="1"/>
            <a:r>
              <a:rPr lang="en-US" dirty="0"/>
              <a:t>Hot glue</a:t>
            </a:r>
          </a:p>
          <a:p>
            <a:pPr lvl="1"/>
            <a:r>
              <a:rPr lang="en-US" dirty="0"/>
              <a:t>Carbon fiber or Fiberglass reinforcement</a:t>
            </a:r>
          </a:p>
          <a:p>
            <a:pPr lvl="1"/>
            <a:r>
              <a:rPr lang="en-US" dirty="0"/>
              <a:t>Epoxy resin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Body filler</a:t>
            </a:r>
          </a:p>
        </p:txBody>
      </p:sp>
      <p:pic>
        <p:nvPicPr>
          <p:cNvPr id="6" name="Picture 5" descr="Misc -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86" y="1551097"/>
            <a:ext cx="3585144" cy="4780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Fairings</a:t>
            </a:r>
          </a:p>
        </p:txBody>
      </p:sp>
      <p:pic>
        <p:nvPicPr>
          <p:cNvPr id="6" name="Content Placeholder 5" descr="Misc - 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>
          <a:xfrm>
            <a:off x="69913" y="2768440"/>
            <a:ext cx="7230548" cy="3481375"/>
          </a:xfrm>
        </p:spPr>
      </p:pic>
      <p:pic>
        <p:nvPicPr>
          <p:cNvPr id="7" name="Picture 6" descr="Misc - 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140" y="1894560"/>
            <a:ext cx="3266441" cy="4355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239" y="1610914"/>
            <a:ext cx="438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 foam core board to 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 with a razor blade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 to 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78" y="1651674"/>
            <a:ext cx="3235097" cy="4515804"/>
          </a:xfrm>
        </p:spPr>
        <p:txBody>
          <a:bodyPr/>
          <a:lstStyle/>
          <a:p>
            <a:r>
              <a:rPr lang="en-US" dirty="0"/>
              <a:t>One or two layers of Carbon or Fiberglass cloth is enough. </a:t>
            </a:r>
          </a:p>
          <a:p>
            <a:r>
              <a:rPr lang="en-US" dirty="0"/>
              <a:t>Epoxy resin won’t eat through the foam core.</a:t>
            </a:r>
          </a:p>
          <a:p>
            <a:r>
              <a:rPr lang="en-US" dirty="0" err="1"/>
              <a:t>Squeege</a:t>
            </a:r>
            <a:r>
              <a:rPr lang="en-US" dirty="0"/>
              <a:t> excess resin from fabric.</a:t>
            </a:r>
          </a:p>
        </p:txBody>
      </p:sp>
      <p:pic>
        <p:nvPicPr>
          <p:cNvPr id="4" name="Picture 3" descr="Misc -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776" y="1489685"/>
            <a:ext cx="3627278" cy="4836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r Car Challenge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amsWorkshop-ElecEngr (3).pptx" id="{45D6772E-4A7F-4FCD-A918-4890460ABB1B}" vid="{37572DF2-C12C-4789-99BE-FA2344766F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341</Words>
  <Application>Microsoft Office PowerPoint</Application>
  <PresentationFormat>Widescreen</PresentationFormat>
  <Paragraphs>56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Franklin Gothic Demi</vt:lpstr>
      <vt:lpstr>Solar Car Challenge 2022</vt:lpstr>
      <vt:lpstr>Specialty Workshop</vt:lpstr>
      <vt:lpstr>Aerodynamics vs. Weight</vt:lpstr>
      <vt:lpstr>Aerodynamic Drag</vt:lpstr>
      <vt:lpstr>Aerodynamic Drag</vt:lpstr>
      <vt:lpstr>Aerodynamic Drag</vt:lpstr>
      <vt:lpstr>Aerodynamic Drag</vt:lpstr>
      <vt:lpstr>Inexpensive Wheel Fairing</vt:lpstr>
      <vt:lpstr>Wheel Fairings</vt:lpstr>
      <vt:lpstr>Adding Reinforcement</vt:lpstr>
      <vt:lpstr>Adding Reinforcement</vt:lpstr>
      <vt:lpstr>Finishing</vt:lpstr>
      <vt:lpstr>Final product</vt:lpstr>
      <vt:lpstr>Weight</vt:lpstr>
      <vt:lpstr>Rolling Resistance</vt:lpstr>
      <vt:lpstr>Specialty 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Workshop</dc:title>
  <dc:creator>Chris J</dc:creator>
  <cp:lastModifiedBy>William Shih</cp:lastModifiedBy>
  <cp:revision>4</cp:revision>
  <dcterms:created xsi:type="dcterms:W3CDTF">2022-01-15T04:34:08Z</dcterms:created>
  <dcterms:modified xsi:type="dcterms:W3CDTF">2022-01-15T18:14:06Z</dcterms:modified>
</cp:coreProperties>
</file>