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bff44efb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bff44efb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ourselves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c40d39e75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c40d39e75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c40d39e75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c40d39e75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c40d39e75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c40d39e75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c40d39e75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c40d39e75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c590179c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c590179c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dc65ac698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dc65ac698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c590179c3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c590179c3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c6783ef250c3cc8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c6783ef250c3cc8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dc65ac69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dc65ac69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dc65ac698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dc65ac698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bff44efb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bff44efb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yourself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your team did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you’re here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Conned friends father, certain amount of luck &amp; persistence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dc65ac698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dc65ac698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dc65ac698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dc65ac698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dc65ac698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6dc65ac698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c590179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c590179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c590179c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c590179c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c590179c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c590179c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c590179c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c590179c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c590179c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7c590179c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c590179c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c590179c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dc65ac698_1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dc65ac698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bff44efbd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bff44efbd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through achievements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Engineering Award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Telemetry Award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Third through scrutineering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how incredibly cool it was to go down and compete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group how do you get here?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we achieve the success we did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c590179c3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c590179c3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c590179c3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c590179c3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c6783ef250c3cc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c6783ef250c3cc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bff44efbd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bff44efbd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car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c40d39e75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c40d39e75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what a telemetry system does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c40d39e75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c40d39e75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Caution importance of </a:t>
            </a:r>
            <a:r>
              <a:rPr lang="en"/>
              <a:t>telemetry</a:t>
            </a:r>
            <a:r>
              <a:rPr lang="en"/>
              <a:t> system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c40d39e75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c40d39e75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bff44ef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bff44ef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c40d39e75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c40d39e75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okemos-src.appspot.com/" TargetMode="External"/><Relationship Id="rId4" Type="http://schemas.openxmlformats.org/officeDocument/2006/relationships/hyperlink" Target="https://okemos-src.appspot.com/dashboard" TargetMode="External"/><Relationship Id="rId5" Type="http://schemas.openxmlformats.org/officeDocument/2006/relationships/hyperlink" Target="https://www.okemosracing.org/race-stats.html" TargetMode="External"/><Relationship Id="rId6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okemos-src.appspot.com/" TargetMode="External"/><Relationship Id="rId4" Type="http://schemas.openxmlformats.org/officeDocument/2006/relationships/hyperlink" Target="https://okemos-src.appspot.com/dashboard" TargetMode="External"/><Relationship Id="rId5" Type="http://schemas.openxmlformats.org/officeDocument/2006/relationships/hyperlink" Target="https://www.okemosracing.org/race-stats.html" TargetMode="External"/><Relationship Id="rId6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okemos-src.appspot.com/" TargetMode="External"/><Relationship Id="rId4" Type="http://schemas.openxmlformats.org/officeDocument/2006/relationships/hyperlink" Target="https://okemos-src.appspot.com/dashboard" TargetMode="External"/><Relationship Id="rId5" Type="http://schemas.openxmlformats.org/officeDocument/2006/relationships/hyperlink" Target="https://www.okemosracing.org/race-stats.html" TargetMode="External"/><Relationship Id="rId6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okemos-src.appspot.com/" TargetMode="External"/><Relationship Id="rId4" Type="http://schemas.openxmlformats.org/officeDocument/2006/relationships/hyperlink" Target="https://okemos-src.appspot.com/dashboard" TargetMode="External"/><Relationship Id="rId5" Type="http://schemas.openxmlformats.org/officeDocument/2006/relationships/hyperlink" Target="https://www.okemosracing.org/race-stats.html" TargetMode="External"/><Relationship Id="rId6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okemos-src.appspot.com/" TargetMode="External"/><Relationship Id="rId4" Type="http://schemas.openxmlformats.org/officeDocument/2006/relationships/hyperlink" Target="https://okemos-src.appspot.com/dashboard" TargetMode="External"/><Relationship Id="rId5" Type="http://schemas.openxmlformats.org/officeDocument/2006/relationships/hyperlink" Target="https://www.okemosracing.org/race-stats.html" TargetMode="External"/><Relationship Id="rId6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okemos-src.appspot.com/" TargetMode="External"/><Relationship Id="rId4" Type="http://schemas.openxmlformats.org/officeDocument/2006/relationships/hyperlink" Target="https://okemos-src.appspot.com/dashboard" TargetMode="External"/><Relationship Id="rId5" Type="http://schemas.openxmlformats.org/officeDocument/2006/relationships/hyperlink" Target="https://www.okemosracing.org/race-stats.html" TargetMode="External"/><Relationship Id="rId6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api.solarcarchallenge.org/pages/scores/" TargetMode="External"/><Relationship Id="rId4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okemos-src.appspot.com/dashboard" TargetMode="External"/><Relationship Id="rId4" Type="http://schemas.openxmlformats.org/officeDocument/2006/relationships/hyperlink" Target="http://bit.ly/osrc-send" TargetMode="External"/><Relationship Id="rId5" Type="http://schemas.openxmlformats.org/officeDocument/2006/relationships/hyperlink" Target="http://bit.ly/osrc-caution" TargetMode="External"/><Relationship Id="rId6" Type="http://schemas.openxmlformats.org/officeDocument/2006/relationships/image" Target="../media/image1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hyperlink" Target="mailto:wbjones@umich.edu" TargetMode="External"/><Relationship Id="rId4" Type="http://schemas.openxmlformats.org/officeDocument/2006/relationships/hyperlink" Target="mailto:eric@andrechek.co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saOCQI0NwV4" TargetMode="External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4003" cy="58337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372650" y="3847775"/>
            <a:ext cx="63987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OKEMOS SOLAR RACING CLUB TELEMETRY PRESENTATION</a:t>
            </a:r>
            <a:endParaRPr sz="24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2"/>
          <p:cNvPicPr preferRelativeResize="0"/>
          <p:nvPr/>
        </p:nvPicPr>
        <p:blipFill rotWithShape="1">
          <a:blip r:embed="rId3">
            <a:alphaModFix/>
          </a:blip>
          <a:srcRect b="0" l="0" r="0" t="6864"/>
          <a:stretch/>
        </p:blipFill>
        <p:spPr>
          <a:xfrm>
            <a:off x="489850" y="1119000"/>
            <a:ext cx="2273025" cy="313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6450" y="374712"/>
            <a:ext cx="2554850" cy="439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2"/>
          <p:cNvPicPr preferRelativeResize="0"/>
          <p:nvPr/>
        </p:nvPicPr>
        <p:blipFill rotWithShape="1">
          <a:blip r:embed="rId5">
            <a:alphaModFix/>
          </a:blip>
          <a:srcRect b="6937" l="0" r="0" t="12110"/>
          <a:stretch/>
        </p:blipFill>
        <p:spPr>
          <a:xfrm>
            <a:off x="6413750" y="887925"/>
            <a:ext cx="2381250" cy="34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very quick word on </a:t>
            </a:r>
            <a:r>
              <a:rPr lang="en"/>
              <a:t>strategy</a:t>
            </a:r>
            <a:r>
              <a:rPr lang="en"/>
              <a:t> </a:t>
            </a:r>
            <a:endParaRPr/>
          </a:p>
        </p:txBody>
      </p:sp>
      <p:sp>
        <p:nvSpPr>
          <p:cNvPr id="111" name="Google Shape;11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most sunny days expect panels to collect around 6.25x rated </a:t>
            </a:r>
            <a:r>
              <a:rPr lang="en"/>
              <a:t>capacity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Example a 1500 watt array would collect 1500 * 6.25 = 9375 watt hours per day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Using data from shunt, determine watt hours per mile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Example your car travels 10 miles and uses 1,000 watt hours, 100 wh/mile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Total energy collection for four days = 9375 watt hours * 4 days  = 37,500 watt hours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37,500 watt hours / (100 wh / mile) = </a:t>
            </a:r>
            <a:r>
              <a:rPr b="1" lang="en"/>
              <a:t>375 miles</a:t>
            </a:r>
            <a:r>
              <a:rPr lang="en"/>
              <a:t> / 23 hours = 16.3 MPH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from our racing</a:t>
            </a:r>
            <a:endParaRPr/>
          </a:p>
        </p:txBody>
      </p:sp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1475 watt array * 6.25 = 9,219 watt hours / day or 36,875 watt hours for the competition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We averaged around 80 wh / mile 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Total estimated distance = 36875 / 80 = 460.9375 miles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Actual distance </a:t>
            </a:r>
            <a:r>
              <a:rPr b="1" lang="en"/>
              <a:t>traveled</a:t>
            </a:r>
            <a:r>
              <a:rPr b="1" lang="en"/>
              <a:t> during SCC 460.5 miles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type="title"/>
          </p:nvPr>
        </p:nvSpPr>
        <p:spPr>
          <a:xfrm>
            <a:off x="311700" y="445025"/>
            <a:ext cx="204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system</a:t>
            </a:r>
            <a:endParaRPr/>
          </a:p>
        </p:txBody>
      </p:sp>
      <p:sp>
        <p:nvSpPr>
          <p:cNvPr id="123" name="Google Shape;123;p25"/>
          <p:cNvSpPr txBox="1"/>
          <p:nvPr>
            <p:ph idx="1" type="body"/>
          </p:nvPr>
        </p:nvSpPr>
        <p:spPr>
          <a:xfrm>
            <a:off x="498125" y="1152475"/>
            <a:ext cx="2741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being logged: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Voltage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Speed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Lap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Distance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Messaging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Demos: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3"/>
              </a:rPr>
              <a:t>Home Base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4"/>
              </a:rPr>
              <a:t>Driver View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5"/>
              </a:rPr>
              <a:t>Website</a:t>
            </a:r>
            <a:endParaRPr/>
          </a:p>
        </p:txBody>
      </p:sp>
      <p:sp>
        <p:nvSpPr>
          <p:cNvPr id="124" name="Google Shape;124;p25"/>
          <p:cNvSpPr txBox="1"/>
          <p:nvPr/>
        </p:nvSpPr>
        <p:spPr>
          <a:xfrm>
            <a:off x="6033075" y="168800"/>
            <a:ext cx="3418500" cy="3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Arduino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↓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Raspberry Pi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↓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Google Cloud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↓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Firebase Database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↓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Google Cloud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↓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2"/>
                </a:solidFill>
              </a:rPr>
              <a:t>Frontend Devices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125" name="Google Shape;125;p25"/>
          <p:cNvPicPr preferRelativeResize="0"/>
          <p:nvPr/>
        </p:nvPicPr>
        <p:blipFill rotWithShape="1">
          <a:blip r:embed="rId6">
            <a:alphaModFix/>
          </a:blip>
          <a:srcRect b="24813" l="19314" r="27710" t="37602"/>
          <a:stretch/>
        </p:blipFill>
        <p:spPr>
          <a:xfrm>
            <a:off x="2672725" y="1112393"/>
            <a:ext cx="3696356" cy="349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62626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6"/>
          <p:cNvPicPr preferRelativeResize="0"/>
          <p:nvPr/>
        </p:nvPicPr>
        <p:blipFill rotWithShape="1">
          <a:blip r:embed="rId3">
            <a:alphaModFix/>
          </a:blip>
          <a:srcRect b="0" l="0" r="1681" t="0"/>
          <a:stretch/>
        </p:blipFill>
        <p:spPr>
          <a:xfrm>
            <a:off x="932425" y="0"/>
            <a:ext cx="73351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idx="1" type="body"/>
          </p:nvPr>
        </p:nvSpPr>
        <p:spPr>
          <a:xfrm>
            <a:off x="6858000" y="0"/>
            <a:ext cx="2286000" cy="27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This is where our iPad sat for the driver to easily see at a glance - it was plugged into an inverter in the supplemental system to keep charged</a:t>
            </a:r>
            <a:endParaRPr/>
          </a:p>
        </p:txBody>
      </p:sp>
      <p:pic>
        <p:nvPicPr>
          <p:cNvPr id="136" name="Google Shape;13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798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7"/>
          <p:cNvSpPr/>
          <p:nvPr/>
        </p:nvSpPr>
        <p:spPr>
          <a:xfrm rot="-1376767">
            <a:off x="6204331" y="2960110"/>
            <a:ext cx="1564387" cy="1211671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62626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540"/>
            <a:ext cx="9143999" cy="4916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/>
          <p:nvPr>
            <p:ph type="title"/>
          </p:nvPr>
        </p:nvSpPr>
        <p:spPr>
          <a:xfrm>
            <a:off x="261775" y="316375"/>
            <a:ext cx="296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Laid Out </a:t>
            </a:r>
            <a:endParaRPr/>
          </a:p>
        </p:txBody>
      </p:sp>
      <p:sp>
        <p:nvSpPr>
          <p:cNvPr id="148" name="Google Shape;148;p29"/>
          <p:cNvSpPr txBox="1"/>
          <p:nvPr>
            <p:ph idx="1" type="body"/>
          </p:nvPr>
        </p:nvSpPr>
        <p:spPr>
          <a:xfrm>
            <a:off x="1230175" y="2285400"/>
            <a:ext cx="1993800" cy="572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Raspberry Pi</a:t>
            </a:r>
            <a:endParaRPr sz="2400"/>
          </a:p>
        </p:txBody>
      </p:sp>
      <p:sp>
        <p:nvSpPr>
          <p:cNvPr id="149" name="Google Shape;149;p29"/>
          <p:cNvSpPr txBox="1"/>
          <p:nvPr>
            <p:ph idx="1" type="body"/>
          </p:nvPr>
        </p:nvSpPr>
        <p:spPr>
          <a:xfrm>
            <a:off x="2578200" y="3227700"/>
            <a:ext cx="1993800" cy="997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Hall Effect Sensor </a:t>
            </a:r>
            <a:endParaRPr sz="2400"/>
          </a:p>
        </p:txBody>
      </p:sp>
      <p:sp>
        <p:nvSpPr>
          <p:cNvPr id="150" name="Google Shape;150;p29"/>
          <p:cNvSpPr txBox="1"/>
          <p:nvPr/>
        </p:nvSpPr>
        <p:spPr>
          <a:xfrm>
            <a:off x="4510400" y="2182275"/>
            <a:ext cx="1294800" cy="523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Arduino</a:t>
            </a:r>
            <a:endParaRPr sz="2400">
              <a:solidFill>
                <a:schemeClr val="dk2"/>
              </a:solidFill>
            </a:endParaRPr>
          </a:p>
        </p:txBody>
      </p:sp>
      <p:cxnSp>
        <p:nvCxnSpPr>
          <p:cNvPr id="151" name="Google Shape;151;p29"/>
          <p:cNvCxnSpPr/>
          <p:nvPr/>
        </p:nvCxnSpPr>
        <p:spPr>
          <a:xfrm rot="10800000">
            <a:off x="1993000" y="2966725"/>
            <a:ext cx="486900" cy="52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2" name="Google Shape;152;p29"/>
          <p:cNvSpPr txBox="1"/>
          <p:nvPr>
            <p:ph idx="1" type="body"/>
          </p:nvPr>
        </p:nvSpPr>
        <p:spPr>
          <a:xfrm>
            <a:off x="156150" y="3598850"/>
            <a:ext cx="2204400" cy="997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Supplemental Power</a:t>
            </a:r>
            <a:r>
              <a:rPr lang="en" sz="2400"/>
              <a:t> source</a:t>
            </a:r>
            <a:endParaRPr sz="2400"/>
          </a:p>
        </p:txBody>
      </p:sp>
      <p:cxnSp>
        <p:nvCxnSpPr>
          <p:cNvPr id="153" name="Google Shape;153;p29"/>
          <p:cNvCxnSpPr/>
          <p:nvPr/>
        </p:nvCxnSpPr>
        <p:spPr>
          <a:xfrm flipH="1" rot="10800000">
            <a:off x="826625" y="2939150"/>
            <a:ext cx="422700" cy="59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4" name="Google Shape;154;p29"/>
          <p:cNvSpPr txBox="1"/>
          <p:nvPr/>
        </p:nvSpPr>
        <p:spPr>
          <a:xfrm>
            <a:off x="5718725" y="3798950"/>
            <a:ext cx="2389200" cy="84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48v Main System Battery</a:t>
            </a:r>
            <a:endParaRPr sz="2400">
              <a:solidFill>
                <a:schemeClr val="dk2"/>
              </a:solidFill>
            </a:endParaRPr>
          </a:p>
        </p:txBody>
      </p:sp>
      <p:cxnSp>
        <p:nvCxnSpPr>
          <p:cNvPr id="155" name="Google Shape;155;p29"/>
          <p:cNvCxnSpPr/>
          <p:nvPr/>
        </p:nvCxnSpPr>
        <p:spPr>
          <a:xfrm rot="10800000">
            <a:off x="5913800" y="2423275"/>
            <a:ext cx="1306800" cy="34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6" name="Google Shape;156;p29"/>
          <p:cNvSpPr txBox="1"/>
          <p:nvPr/>
        </p:nvSpPr>
        <p:spPr>
          <a:xfrm>
            <a:off x="7329200" y="2423275"/>
            <a:ext cx="1235400" cy="84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Voltage Divider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1445225" y="1191475"/>
            <a:ext cx="2035800" cy="572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Wi-Fi hotspot</a:t>
            </a:r>
            <a:endParaRPr sz="2400"/>
          </a:p>
        </p:txBody>
      </p:sp>
      <p:cxnSp>
        <p:nvCxnSpPr>
          <p:cNvPr id="158" name="Google Shape;158;p29"/>
          <p:cNvCxnSpPr/>
          <p:nvPr/>
        </p:nvCxnSpPr>
        <p:spPr>
          <a:xfrm flipH="1" rot="10800000">
            <a:off x="6848900" y="3271375"/>
            <a:ext cx="371700" cy="48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9" name="Google Shape;159;p29"/>
          <p:cNvSpPr txBox="1"/>
          <p:nvPr>
            <p:ph idx="1" type="body"/>
          </p:nvPr>
        </p:nvSpPr>
        <p:spPr>
          <a:xfrm>
            <a:off x="4259125" y="223350"/>
            <a:ext cx="1088100" cy="572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Server</a:t>
            </a:r>
            <a:endParaRPr sz="2400"/>
          </a:p>
        </p:txBody>
      </p:sp>
      <p:cxnSp>
        <p:nvCxnSpPr>
          <p:cNvPr id="160" name="Google Shape;160;p29"/>
          <p:cNvCxnSpPr/>
          <p:nvPr/>
        </p:nvCxnSpPr>
        <p:spPr>
          <a:xfrm flipH="1">
            <a:off x="3330750" y="2423275"/>
            <a:ext cx="1005000" cy="15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1" name="Google Shape;161;p29"/>
          <p:cNvCxnSpPr/>
          <p:nvPr/>
        </p:nvCxnSpPr>
        <p:spPr>
          <a:xfrm flipH="1" rot="10800000">
            <a:off x="1708375" y="1829250"/>
            <a:ext cx="73500" cy="38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2" name="Google Shape;162;p29"/>
          <p:cNvCxnSpPr/>
          <p:nvPr/>
        </p:nvCxnSpPr>
        <p:spPr>
          <a:xfrm flipH="1" rot="10800000">
            <a:off x="3349800" y="748275"/>
            <a:ext cx="760200" cy="33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3" name="Google Shape;163;p29"/>
          <p:cNvSpPr txBox="1"/>
          <p:nvPr>
            <p:ph idx="1" type="body"/>
          </p:nvPr>
        </p:nvSpPr>
        <p:spPr>
          <a:xfrm>
            <a:off x="6680600" y="316375"/>
            <a:ext cx="1634400" cy="572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Database</a:t>
            </a:r>
            <a:endParaRPr sz="2400"/>
          </a:p>
        </p:txBody>
      </p:sp>
      <p:cxnSp>
        <p:nvCxnSpPr>
          <p:cNvPr id="164" name="Google Shape;164;p29"/>
          <p:cNvCxnSpPr/>
          <p:nvPr/>
        </p:nvCxnSpPr>
        <p:spPr>
          <a:xfrm>
            <a:off x="5441363" y="455250"/>
            <a:ext cx="1145100" cy="10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6295625" y="1369825"/>
            <a:ext cx="1235400" cy="572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Display</a:t>
            </a:r>
            <a:endParaRPr sz="2400"/>
          </a:p>
        </p:txBody>
      </p:sp>
      <p:cxnSp>
        <p:nvCxnSpPr>
          <p:cNvPr id="166" name="Google Shape;166;p29"/>
          <p:cNvCxnSpPr/>
          <p:nvPr/>
        </p:nvCxnSpPr>
        <p:spPr>
          <a:xfrm flipH="1">
            <a:off x="6848900" y="904450"/>
            <a:ext cx="219000" cy="45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system</a:t>
            </a:r>
            <a:endParaRPr/>
          </a:p>
        </p:txBody>
      </p:sp>
      <p:sp>
        <p:nvSpPr>
          <p:cNvPr id="172" name="Google Shape;172;p30"/>
          <p:cNvSpPr txBox="1"/>
          <p:nvPr>
            <p:ph idx="1" type="body"/>
          </p:nvPr>
        </p:nvSpPr>
        <p:spPr>
          <a:xfrm>
            <a:off x="498125" y="1152475"/>
            <a:ext cx="2741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being logged: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Voltage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Speed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Lap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Distance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Messaging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Demos: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3"/>
              </a:rPr>
              <a:t>Home Base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4"/>
              </a:rPr>
              <a:t>Driver View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5"/>
              </a:rPr>
              <a:t>Website</a:t>
            </a:r>
            <a:endParaRPr/>
          </a:p>
        </p:txBody>
      </p:sp>
      <p:sp>
        <p:nvSpPr>
          <p:cNvPr id="173" name="Google Shape;173;p30"/>
          <p:cNvSpPr txBox="1"/>
          <p:nvPr/>
        </p:nvSpPr>
        <p:spPr>
          <a:xfrm>
            <a:off x="3239225" y="594475"/>
            <a:ext cx="5477100" cy="18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Arduino’s Role: 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T</a:t>
            </a:r>
            <a:r>
              <a:rPr lang="en" sz="2400">
                <a:solidFill>
                  <a:schemeClr val="dk2"/>
                </a:solidFill>
              </a:rPr>
              <a:t>akes analog voltage data and sends it to the Raspberry Pi over USB Serial Communications Port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03500" y="2411275"/>
            <a:ext cx="4343813" cy="242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system</a:t>
            </a:r>
            <a:endParaRPr/>
          </a:p>
        </p:txBody>
      </p:sp>
      <p:sp>
        <p:nvSpPr>
          <p:cNvPr id="180" name="Google Shape;180;p31"/>
          <p:cNvSpPr txBox="1"/>
          <p:nvPr>
            <p:ph idx="1" type="body"/>
          </p:nvPr>
        </p:nvSpPr>
        <p:spPr>
          <a:xfrm>
            <a:off x="498125" y="1152475"/>
            <a:ext cx="2741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being logged: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Voltage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Speed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Lap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Distance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Messaging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Demos: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3"/>
              </a:rPr>
              <a:t>Home Base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4"/>
              </a:rPr>
              <a:t>Driver View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5"/>
              </a:rPr>
              <a:t>Website</a:t>
            </a:r>
            <a:endParaRPr/>
          </a:p>
        </p:txBody>
      </p:sp>
      <p:sp>
        <p:nvSpPr>
          <p:cNvPr id="181" name="Google Shape;181;p31"/>
          <p:cNvSpPr txBox="1"/>
          <p:nvPr/>
        </p:nvSpPr>
        <p:spPr>
          <a:xfrm>
            <a:off x="3239225" y="594475"/>
            <a:ext cx="5477100" cy="18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Raspberry Pi: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Takes all inputs from the car and uploads them to our server via hotspot on a phone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182" name="Google Shape;182;p31"/>
          <p:cNvPicPr preferRelativeResize="0"/>
          <p:nvPr/>
        </p:nvPicPr>
        <p:blipFill rotWithShape="1">
          <a:blip r:embed="rId6">
            <a:alphaModFix/>
          </a:blip>
          <a:srcRect b="10965" l="0" r="24783" t="9857"/>
          <a:stretch/>
        </p:blipFill>
        <p:spPr>
          <a:xfrm rot="5400000">
            <a:off x="5609913" y="1633212"/>
            <a:ext cx="2782549" cy="390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8200" y="287950"/>
            <a:ext cx="4567600" cy="456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system</a:t>
            </a:r>
            <a:endParaRPr/>
          </a:p>
        </p:txBody>
      </p:sp>
      <p:sp>
        <p:nvSpPr>
          <p:cNvPr id="188" name="Google Shape;188;p32"/>
          <p:cNvSpPr txBox="1"/>
          <p:nvPr>
            <p:ph idx="1" type="body"/>
          </p:nvPr>
        </p:nvSpPr>
        <p:spPr>
          <a:xfrm>
            <a:off x="498125" y="1152475"/>
            <a:ext cx="2741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being logged: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Voltage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Speed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Lap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Distance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Messaging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Demos: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3"/>
              </a:rPr>
              <a:t>Home Base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4"/>
              </a:rPr>
              <a:t>Driver View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5"/>
              </a:rPr>
              <a:t>Website</a:t>
            </a:r>
            <a:endParaRPr/>
          </a:p>
        </p:txBody>
      </p:sp>
      <p:sp>
        <p:nvSpPr>
          <p:cNvPr id="189" name="Google Shape;189;p32"/>
          <p:cNvSpPr txBox="1"/>
          <p:nvPr/>
        </p:nvSpPr>
        <p:spPr>
          <a:xfrm>
            <a:off x="3239225" y="594475"/>
            <a:ext cx="5477100" cy="17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Google Cloud Server: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Receives sensor data, analyzes it, verifies it, sends it to our database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190" name="Google Shape;190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2813" y="1949900"/>
            <a:ext cx="4249924" cy="314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system</a:t>
            </a:r>
            <a:endParaRPr/>
          </a:p>
        </p:txBody>
      </p:sp>
      <p:sp>
        <p:nvSpPr>
          <p:cNvPr id="196" name="Google Shape;196;p33"/>
          <p:cNvSpPr txBox="1"/>
          <p:nvPr>
            <p:ph idx="1" type="body"/>
          </p:nvPr>
        </p:nvSpPr>
        <p:spPr>
          <a:xfrm>
            <a:off x="498125" y="1152475"/>
            <a:ext cx="2741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being logged: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Voltage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Speed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Lap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Distance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Messaging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Demos: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3"/>
              </a:rPr>
              <a:t>Home Base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4"/>
              </a:rPr>
              <a:t>Driver View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5"/>
              </a:rPr>
              <a:t>Website</a:t>
            </a:r>
            <a:endParaRPr/>
          </a:p>
        </p:txBody>
      </p:sp>
      <p:sp>
        <p:nvSpPr>
          <p:cNvPr id="197" name="Google Shape;197;p33"/>
          <p:cNvSpPr txBox="1"/>
          <p:nvPr/>
        </p:nvSpPr>
        <p:spPr>
          <a:xfrm>
            <a:off x="3239225" y="594475"/>
            <a:ext cx="54771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Firebase Realtime Database: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Receives data live and updates every instance that that data is being streamed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98" name="Google Shape;198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72900" y="1710475"/>
            <a:ext cx="6143422" cy="285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system</a:t>
            </a:r>
            <a:endParaRPr/>
          </a:p>
        </p:txBody>
      </p:sp>
      <p:sp>
        <p:nvSpPr>
          <p:cNvPr id="204" name="Google Shape;204;p34"/>
          <p:cNvSpPr txBox="1"/>
          <p:nvPr>
            <p:ph idx="1" type="body"/>
          </p:nvPr>
        </p:nvSpPr>
        <p:spPr>
          <a:xfrm>
            <a:off x="498125" y="1152475"/>
            <a:ext cx="2741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being logged: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Voltage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Speed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Lap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Distance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Messaging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Demos: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3"/>
              </a:rPr>
              <a:t>Home Base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4"/>
              </a:rPr>
              <a:t>Driver View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chemeClr val="hlink"/>
                </a:solidFill>
                <a:hlinkClick r:id="rId5"/>
              </a:rPr>
              <a:t>Website</a:t>
            </a:r>
            <a:endParaRPr/>
          </a:p>
        </p:txBody>
      </p:sp>
      <p:sp>
        <p:nvSpPr>
          <p:cNvPr id="205" name="Google Shape;205;p34"/>
          <p:cNvSpPr txBox="1"/>
          <p:nvPr/>
        </p:nvSpPr>
        <p:spPr>
          <a:xfrm>
            <a:off x="3239225" y="594475"/>
            <a:ext cx="5477100" cy="11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Google Cloud Server (again):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Hosts the webpages the pit crew’s monitors run on, the car’s dashboard, and our coms systems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06" name="Google Shape;206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08338" y="1722475"/>
            <a:ext cx="4338877" cy="314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Voltage</a:t>
            </a:r>
            <a:endParaRPr/>
          </a:p>
        </p:txBody>
      </p:sp>
      <p:sp>
        <p:nvSpPr>
          <p:cNvPr id="212" name="Google Shape;212;p35"/>
          <p:cNvSpPr txBox="1"/>
          <p:nvPr>
            <p:ph idx="1" type="body"/>
          </p:nvPr>
        </p:nvSpPr>
        <p:spPr>
          <a:xfrm>
            <a:off x="311700" y="1152475"/>
            <a:ext cx="1788900" cy="39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Arduino reads analog input and converts to voltage based on scaling of voltage divider circuit. Voltage then sent to raspberry pi for analysis.</a:t>
            </a:r>
            <a:endParaRPr/>
          </a:p>
        </p:txBody>
      </p:sp>
      <p:pic>
        <p:nvPicPr>
          <p:cNvPr id="213" name="Google Shape;21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0649" y="0"/>
            <a:ext cx="70433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Voltage divider circuit</a:t>
            </a:r>
            <a:endParaRPr/>
          </a:p>
        </p:txBody>
      </p:sp>
      <p:pic>
        <p:nvPicPr>
          <p:cNvPr id="219" name="Google Shape;21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7301" y="1140600"/>
            <a:ext cx="5589400" cy="37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Speed and distance</a:t>
            </a:r>
            <a:endParaRPr/>
          </a:p>
        </p:txBody>
      </p:sp>
      <p:sp>
        <p:nvSpPr>
          <p:cNvPr id="225" name="Google Shape;225;p37"/>
          <p:cNvSpPr txBox="1"/>
          <p:nvPr>
            <p:ph idx="1" type="body"/>
          </p:nvPr>
        </p:nvSpPr>
        <p:spPr>
          <a:xfrm>
            <a:off x="205825" y="1103875"/>
            <a:ext cx="2927400" cy="34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Hall effects sensor to Pi everytime the magnet attached to the wheel passes by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Using this data we can set a simple timer to extrapolate speed and distance.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Distance is used to calculate efficiency (Wh/Mile)</a:t>
            </a:r>
            <a:endParaRPr/>
          </a:p>
        </p:txBody>
      </p:sp>
      <p:pic>
        <p:nvPicPr>
          <p:cNvPr id="226" name="Google Shape;226;p37"/>
          <p:cNvPicPr preferRelativeResize="0"/>
          <p:nvPr/>
        </p:nvPicPr>
        <p:blipFill rotWithShape="1">
          <a:blip r:embed="rId3">
            <a:alphaModFix/>
          </a:blip>
          <a:srcRect b="3435" l="21690" r="23920" t="17941"/>
          <a:stretch/>
        </p:blipFill>
        <p:spPr>
          <a:xfrm>
            <a:off x="5705125" y="1128175"/>
            <a:ext cx="3195876" cy="346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7"/>
          <p:cNvPicPr preferRelativeResize="0"/>
          <p:nvPr/>
        </p:nvPicPr>
        <p:blipFill rotWithShape="1">
          <a:blip r:embed="rId4">
            <a:alphaModFix/>
          </a:blip>
          <a:srcRect b="0" l="26286" r="0" t="25517"/>
          <a:stretch/>
        </p:blipFill>
        <p:spPr>
          <a:xfrm>
            <a:off x="3133228" y="1128175"/>
            <a:ext cx="2571897" cy="346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>
            <p:ph type="title"/>
          </p:nvPr>
        </p:nvSpPr>
        <p:spPr>
          <a:xfrm>
            <a:off x="389475" y="91675"/>
            <a:ext cx="385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Wheel Rotation Code</a:t>
            </a:r>
            <a:endParaRPr/>
          </a:p>
        </p:txBody>
      </p:sp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2950"/>
            <a:ext cx="4629150" cy="44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8"/>
          <p:cNvPicPr preferRelativeResize="0"/>
          <p:nvPr/>
        </p:nvPicPr>
        <p:blipFill rotWithShape="1">
          <a:blip r:embed="rId4">
            <a:alphaModFix/>
          </a:blip>
          <a:srcRect b="0" l="0" r="3138" t="0"/>
          <a:stretch/>
        </p:blipFill>
        <p:spPr>
          <a:xfrm>
            <a:off x="4353075" y="0"/>
            <a:ext cx="4840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Lap times</a:t>
            </a:r>
            <a:endParaRPr/>
          </a:p>
        </p:txBody>
      </p:sp>
      <p:sp>
        <p:nvSpPr>
          <p:cNvPr id="241" name="Google Shape;241;p39"/>
          <p:cNvSpPr txBox="1"/>
          <p:nvPr>
            <p:ph idx="1" type="body"/>
          </p:nvPr>
        </p:nvSpPr>
        <p:spPr>
          <a:xfrm>
            <a:off x="108925" y="1017725"/>
            <a:ext cx="4085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After the first day we found it was important and a useful tool for pacing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Quickly </a:t>
            </a:r>
            <a:r>
              <a:rPr lang="en"/>
              <a:t>built</a:t>
            </a:r>
            <a:r>
              <a:rPr lang="en"/>
              <a:t> </a:t>
            </a:r>
            <a:r>
              <a:rPr lang="en"/>
              <a:t>web scraper</a:t>
            </a:r>
            <a:r>
              <a:rPr lang="en"/>
              <a:t> onto telemetry system night of second racing to pull the data from the official solar car race stats page: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https://api.solarcarchallenge.org/pages/scores/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Keeps track of lap time, penalties, laps in a day, and keeps track of the competition all automatically</a:t>
            </a:r>
            <a:endParaRPr/>
          </a:p>
        </p:txBody>
      </p:sp>
      <p:pic>
        <p:nvPicPr>
          <p:cNvPr id="242" name="Google Shape;24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4621" y="0"/>
            <a:ext cx="494937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Messaging</a:t>
            </a:r>
            <a:endParaRPr/>
          </a:p>
        </p:txBody>
      </p:sp>
      <p:sp>
        <p:nvSpPr>
          <p:cNvPr id="248" name="Google Shape;248;p40"/>
          <p:cNvSpPr txBox="1"/>
          <p:nvPr>
            <p:ph idx="1" type="body"/>
          </p:nvPr>
        </p:nvSpPr>
        <p:spPr>
          <a:xfrm>
            <a:off x="311700" y="1152475"/>
            <a:ext cx="5273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Crucial piece of telemetry for driver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Safer conditions for driver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Improved communications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Server r</a:t>
            </a:r>
            <a:r>
              <a:rPr lang="en"/>
              <a:t>eceives data from the message webform or caution webform, parses it, and sends it to the database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Displays are updated to show new message and/or caution on the track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   </a:t>
            </a:r>
            <a:r>
              <a:rPr lang="en" u="sng">
                <a:solidFill>
                  <a:schemeClr val="hlink"/>
                </a:solidFill>
                <a:hlinkClick r:id="rId3"/>
              </a:rPr>
              <a:t>LIVE DEMO from driver's perspective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Send a message from: </a:t>
            </a:r>
            <a:r>
              <a:rPr b="1" lang="en" u="sng">
                <a:solidFill>
                  <a:schemeClr val="hlink"/>
                </a:solidFill>
                <a:hlinkClick r:id="rId4"/>
              </a:rPr>
              <a:t>bit.ly/osrc-send</a:t>
            </a:r>
            <a:endParaRPr b="1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Send a caution from: </a:t>
            </a:r>
            <a:r>
              <a:rPr b="1" lang="en" u="sng">
                <a:solidFill>
                  <a:schemeClr val="hlink"/>
                </a:solidFill>
                <a:hlinkClick r:id="rId5"/>
              </a:rPr>
              <a:t>bit.ly/osrc-caution</a:t>
            </a:r>
            <a:endParaRPr b="1"/>
          </a:p>
        </p:txBody>
      </p:sp>
      <p:pic>
        <p:nvPicPr>
          <p:cNvPr id="249" name="Google Shape;249;p40"/>
          <p:cNvPicPr preferRelativeResize="0"/>
          <p:nvPr/>
        </p:nvPicPr>
        <p:blipFill rotWithShape="1">
          <a:blip r:embed="rId6">
            <a:alphaModFix/>
          </a:blip>
          <a:srcRect b="2856" l="0" r="3512" t="1914"/>
          <a:stretch/>
        </p:blipFill>
        <p:spPr>
          <a:xfrm>
            <a:off x="5585266" y="0"/>
            <a:ext cx="355873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Costs</a:t>
            </a:r>
            <a:endParaRPr/>
          </a:p>
        </p:txBody>
      </p:sp>
      <p:sp>
        <p:nvSpPr>
          <p:cNvPr id="255" name="Google Shape;255;p41"/>
          <p:cNvSpPr txBox="1"/>
          <p:nvPr>
            <p:ph idx="1" type="body"/>
          </p:nvPr>
        </p:nvSpPr>
        <p:spPr>
          <a:xfrm>
            <a:off x="311700" y="1152475"/>
            <a:ext cx="403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Raspberry Pi: $35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Arduino: $8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Hall Effects Sensor and Magnets: &lt;$1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Voltage Divider: &lt;$1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iPad/Tablet: Used ~ $100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TV Monitor: $100</a:t>
            </a:r>
            <a:endParaRPr/>
          </a:p>
        </p:txBody>
      </p:sp>
      <p:sp>
        <p:nvSpPr>
          <p:cNvPr id="256" name="Google Shape;256;p41"/>
          <p:cNvSpPr txBox="1"/>
          <p:nvPr>
            <p:ph idx="1" type="body"/>
          </p:nvPr>
        </p:nvSpPr>
        <p:spPr>
          <a:xfrm>
            <a:off x="4347600" y="1152475"/>
            <a:ext cx="448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Server and Database: Free with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Google Cloud Grants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Wifi Hotspot: Local Library for Free OR a phone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u="sng"/>
              <a:t>Total Cost we Spent: $10</a:t>
            </a:r>
            <a:endParaRPr sz="2400" u="sng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750" y="471488"/>
            <a:ext cx="6288506" cy="42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plans</a:t>
            </a:r>
            <a:endParaRPr/>
          </a:p>
        </p:txBody>
      </p:sp>
      <p:sp>
        <p:nvSpPr>
          <p:cNvPr id="262" name="Google Shape;262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Amp draw from motor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Temperature readings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Wattage output from panels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Adaptive cruise control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Use equations mentioned to keep car at ideal speed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Less current draw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More reliable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GPS for lap times and speed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Live graphs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3"/>
          <p:cNvSpPr txBox="1"/>
          <p:nvPr>
            <p:ph type="title"/>
          </p:nvPr>
        </p:nvSpPr>
        <p:spPr>
          <a:xfrm>
            <a:off x="1354200" y="1606400"/>
            <a:ext cx="6815700" cy="15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Questions?</a:t>
            </a:r>
            <a:endParaRPr sz="9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</a:t>
            </a:r>
            <a:endParaRPr/>
          </a:p>
        </p:txBody>
      </p:sp>
      <p:sp>
        <p:nvSpPr>
          <p:cNvPr id="273" name="Google Shape;273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Will Jones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Email: </a:t>
            </a:r>
            <a:r>
              <a:rPr lang="en" u="sng">
                <a:solidFill>
                  <a:schemeClr val="hlink"/>
                </a:solidFill>
                <a:hlinkClick r:id="rId3"/>
              </a:rPr>
              <a:t>wbjones@umich.edu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Phone: 517-897-5060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Eric Andrechek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Email: </a:t>
            </a:r>
            <a:r>
              <a:rPr lang="en" u="sng">
                <a:solidFill>
                  <a:schemeClr val="hlink"/>
                </a:solidFill>
                <a:hlinkClick r:id="rId4"/>
              </a:rPr>
              <a:t>eric@andrechek.com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Phone: </a:t>
            </a:r>
            <a:r>
              <a:rPr lang="en"/>
              <a:t>517-512-0419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 title="New Body Panels Quick Vide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4600" y="76200"/>
            <a:ext cx="665480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a telemetry system do?</a:t>
            </a: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1170125"/>
            <a:ext cx="4572000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162" y="0"/>
            <a:ext cx="776567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311700" y="521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you want a telemetry system?</a:t>
            </a:r>
            <a:endParaRPr/>
          </a:p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Strategy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Health of car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Driver communications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Excellent challenge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Great </a:t>
            </a:r>
            <a:r>
              <a:rPr i="1" lang="en"/>
              <a:t>next step 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basic needed information</a:t>
            </a:r>
            <a:endParaRPr/>
          </a:p>
        </p:txBody>
      </p:sp>
      <p:sp>
        <p:nvSpPr>
          <p:cNvPr id="93" name="Google Shape;9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Voltage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Car speed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Driver communication (required by SCC)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4975" y="1104900"/>
            <a:ext cx="5734050" cy="29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