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1" r:id="rId3"/>
  </p:sldMasterIdLst>
  <p:notesMasterIdLst>
    <p:notesMasterId r:id="rId32"/>
  </p:notesMasterIdLst>
  <p:sldIdLst>
    <p:sldId id="345" r:id="rId4"/>
    <p:sldId id="391" r:id="rId5"/>
    <p:sldId id="359" r:id="rId6"/>
    <p:sldId id="360" r:id="rId7"/>
    <p:sldId id="362" r:id="rId8"/>
    <p:sldId id="364" r:id="rId9"/>
    <p:sldId id="365" r:id="rId10"/>
    <p:sldId id="393" r:id="rId11"/>
    <p:sldId id="367" r:id="rId12"/>
    <p:sldId id="392" r:id="rId13"/>
    <p:sldId id="369" r:id="rId14"/>
    <p:sldId id="394" r:id="rId15"/>
    <p:sldId id="385" r:id="rId16"/>
    <p:sldId id="386" r:id="rId17"/>
    <p:sldId id="387" r:id="rId18"/>
    <p:sldId id="388" r:id="rId19"/>
    <p:sldId id="397" r:id="rId20"/>
    <p:sldId id="395" r:id="rId21"/>
    <p:sldId id="372" r:id="rId22"/>
    <p:sldId id="374" r:id="rId23"/>
    <p:sldId id="380" r:id="rId24"/>
    <p:sldId id="376" r:id="rId25"/>
    <p:sldId id="396" r:id="rId26"/>
    <p:sldId id="381" r:id="rId27"/>
    <p:sldId id="390" r:id="rId28"/>
    <p:sldId id="371" r:id="rId29"/>
    <p:sldId id="398" r:id="rId30"/>
    <p:sldId id="34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34D"/>
    <a:srgbClr val="F38B1C"/>
    <a:srgbClr val="0000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42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AFE1D-3FCC-446F-A22A-A4D62388291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A906E-E8E1-45E3-AE28-36B3AABC6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1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4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6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04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91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9826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29437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75" y="4607166"/>
            <a:ext cx="3004589" cy="17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5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5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74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5110" y="3981389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5110" y="4232439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59" y="5014795"/>
            <a:ext cx="4948480" cy="1195882"/>
          </a:xfrm>
          <a:prstGeom prst="rect">
            <a:avLst/>
          </a:prstGeom>
        </p:spPr>
      </p:pic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221008"/>
            <a:ext cx="10684021" cy="863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5065CC-C1A3-4F8A-829B-8EF34E4FD1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02" y="75272"/>
            <a:ext cx="3174617" cy="20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8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06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C51691-4CA2-40A0-ACEB-3F8773B3F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40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xmlns="" id="{4B80F46F-C544-4BAA-A955-5C774EFFAD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2pPr>
            <a:lvl3pPr marL="228600" indent="-228600">
              <a:defRPr sz="2000" b="0">
                <a:solidFill>
                  <a:schemeClr val="tx2"/>
                </a:solidFill>
              </a:defRPr>
            </a:lvl3pPr>
            <a:lvl4pPr marL="461963" indent="-228600">
              <a:defRPr sz="1800" b="0">
                <a:solidFill>
                  <a:schemeClr val="tx2"/>
                </a:solidFill>
              </a:defRPr>
            </a:lvl4pPr>
            <a:lvl5pPr marL="623888" indent="-228600">
              <a:tabLst/>
              <a:defRPr sz="1600" b="0">
                <a:solidFill>
                  <a:schemeClr val="tx2"/>
                </a:solidFill>
              </a:defRPr>
            </a:lvl5pPr>
            <a:lvl6pPr marL="795338" indent="-228600">
              <a:defRPr sz="1600" b="0">
                <a:solidFill>
                  <a:schemeClr val="tx2"/>
                </a:solidFill>
              </a:defRPr>
            </a:lvl6pPr>
            <a:lvl7pPr marL="1033463" indent="-228600">
              <a:defRPr sz="1400" b="0"/>
            </a:lvl7pPr>
            <a:lvl8pPr marL="285750" indent="-285750">
              <a:buFont typeface="Arial" panose="020B0604020202020204" pitchFamily="34" charset="0"/>
              <a:buChar char="•"/>
              <a:defRPr sz="2000"/>
            </a:lvl8pPr>
            <a:lvl9pPr marL="569913" indent="-285750">
              <a:buFont typeface="Arial" panose="020B0604020202020204" pitchFamily="34" charset="0"/>
              <a:buChar char="•"/>
              <a:defRPr/>
            </a:lvl9pPr>
          </a:lstStyle>
          <a:p>
            <a:pPr lvl="7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61821B-FB70-4846-8A7B-018DD665E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03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xmlns="" id="{786430DE-1B1A-43EA-A761-61C6D80050F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3pPr>
            <a:lvl4pPr marL="519113" indent="-28575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4pPr>
            <a:lvl5pPr marL="623888" indent="-228600">
              <a:tabLst/>
              <a:defRPr sz="1600" b="1">
                <a:solidFill>
                  <a:schemeClr val="tx2"/>
                </a:solidFill>
              </a:defRPr>
            </a:lvl5pPr>
            <a:lvl6pPr marL="795338" indent="-228600">
              <a:defRPr sz="1600" b="1">
                <a:solidFill>
                  <a:schemeClr val="tx2"/>
                </a:solidFill>
              </a:defRPr>
            </a:lvl6pPr>
            <a:lvl7pPr marL="1033463" indent="-228600">
              <a:defRPr sz="1400" b="0"/>
            </a:lvl7pPr>
          </a:lstStyle>
          <a:p>
            <a:pPr lvl="2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C80A34-1745-4418-9A30-C0E002242B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06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1257AF-AFDC-444B-A450-13F42FDCD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95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81CB85D-6169-454A-AC73-8CD2BC3DE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5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613367"/>
            <a:ext cx="10684021" cy="863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TRANSITION TITLE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150755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37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41248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0" y="2397012"/>
            <a:ext cx="8125218" cy="19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90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571" y="2251358"/>
            <a:ext cx="10978880" cy="1477328"/>
          </a:xfrm>
        </p:spPr>
        <p:txBody>
          <a:bodyPr wrap="square" anchor="ctr" anchorCtr="0">
            <a:sp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1787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48B7C9C-5FBD-430D-8A19-93B10EA7E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4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53C368-2401-4670-87E4-F199CF47A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 flipH="1">
            <a:off x="0" y="0"/>
            <a:ext cx="4343410" cy="6236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74CF4F7-C5C8-49F7-81F5-7002359C8051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4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65BFB7-5576-44BC-8925-23418BF25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>
            <a:off x="7848590" y="0"/>
            <a:ext cx="4343410" cy="6236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5F17A12-3533-411B-8558-F329468D7841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3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_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800814-7A1A-4E1C-8EF8-94AD28BE9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E92998-8D69-4BB1-ACE6-30266FD8A9DC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62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6C7CE6F-72EE-40D7-BCF8-7B4AA23586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9DF227-64ED-40DC-96A4-EE80A7A71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 flipH="1">
            <a:off x="0" y="0"/>
            <a:ext cx="4343410" cy="62368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986B97E-3CA8-476B-9ABF-5F4E0764750A}"/>
              </a:ext>
            </a:extLst>
          </p:cNvPr>
          <p:cNvSpPr/>
          <p:nvPr userDrawn="1"/>
        </p:nvSpPr>
        <p:spPr>
          <a:xfrm flipH="1"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82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9DF227-64ED-40DC-96A4-EE80A7A71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>
            <a:off x="7848590" y="0"/>
            <a:ext cx="4343410" cy="62368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986B97E-3CA8-476B-9ABF-5F4E0764750A}"/>
              </a:ext>
            </a:extLst>
          </p:cNvPr>
          <p:cNvSpPr/>
          <p:nvPr userDrawn="1"/>
        </p:nvSpPr>
        <p:spPr>
          <a:xfrm flipH="1">
            <a:off x="0" y="-518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5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5E3D1FA-7063-491D-94E6-80F9A4B78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1219BA-F9EA-4EFA-AE03-D5BE4E2913BC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3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36100" cy="1001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499" y="6434931"/>
            <a:ext cx="3637643" cy="365125"/>
          </a:xfrm>
        </p:spPr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2600" y="6425406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66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46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DEF7ED-B453-4468-9A25-08208E68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8819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6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Mission 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BAEEB9-4F7A-4F75-A698-541C40CBD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70F877-DC79-4646-A0C4-FB3E58440715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/>
          <p:cNvSpPr>
            <a:spLocks/>
          </p:cNvSpPr>
          <p:nvPr userDrawn="1"/>
        </p:nvSpPr>
        <p:spPr bwMode="black">
          <a:xfrm>
            <a:off x="1293285" y="1962150"/>
            <a:ext cx="9605433" cy="2592388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chemeClr val="bg1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AFD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508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A3D446-DD26-8746-A5E0-4AA01199C4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59" y="5014795"/>
            <a:ext cx="4948480" cy="1195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EFF5EB1-7631-4BDF-9097-0766FFE3E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6" y="93567"/>
            <a:ext cx="1766047" cy="211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13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2E77EBB-7429-4422-A1B7-F8ED33E4D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3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E62B202-6E78-45BB-BD18-5C06DB6D5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72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089255A-AA79-4200-86AF-EB9FCA552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4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6597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9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327259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rgbClr val="63666A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B0D25B2-7A63-44C4-80F2-4DDF42E9D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0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rgbClr val="63666A"/>
                </a:solidFill>
              </a:defRPr>
            </a:lvl2pPr>
            <a:lvl3pPr>
              <a:defRPr sz="1400">
                <a:solidFill>
                  <a:srgbClr val="63666A"/>
                </a:solidFill>
              </a:defRPr>
            </a:lvl3pPr>
            <a:lvl4pPr>
              <a:defRPr sz="1400">
                <a:solidFill>
                  <a:srgbClr val="63666A"/>
                </a:solidFill>
              </a:defRPr>
            </a:lvl4pPr>
            <a:lvl5pPr>
              <a:defRPr sz="1400">
                <a:solidFill>
                  <a:srgbClr val="63666A"/>
                </a:solidFill>
              </a:defRPr>
            </a:lvl5pPr>
            <a:lvl6pPr>
              <a:defRPr sz="1400">
                <a:solidFill>
                  <a:srgbClr val="63666A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2B6925-3C66-482F-B17A-3EC0405D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19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CD9A89B-8F1F-4D4D-9FDD-BE87ECACA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2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0" y="2397012"/>
            <a:ext cx="8125218" cy="19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7C5030C-387D-4EC5-967D-F24EBFA2D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79308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432856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75622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71887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none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7B19AF-D0B8-6F43-B011-E59F239B5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9159" y="5014796"/>
            <a:ext cx="4948480" cy="1185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A27B22-BE0B-4E43-A091-E046473D4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22" y="109328"/>
            <a:ext cx="4204367" cy="26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3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71047683-C15B-42AF-9AE0-3F1ABE57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3942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32373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none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549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F65F0D6-EB58-4D60-A548-3528688DB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41866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799" y="1615133"/>
            <a:ext cx="548611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882" y="1615133"/>
            <a:ext cx="5518078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63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841BDA6-4886-4F6B-A04E-85DEA1BF8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8430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74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542F53D-9DF9-447E-8F69-EF1A1A79D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2443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</p:spTree>
    <p:extLst>
      <p:ext uri="{BB962C8B-B14F-4D97-AF65-F5344CB8AC3E}">
        <p14:creationId xmlns:p14="http://schemas.microsoft.com/office/powerpoint/2010/main" val="21470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9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4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72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10700" cy="1001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76400"/>
            <a:ext cx="114173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34931"/>
            <a:ext cx="309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25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6100" y="6425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fld id="{54784F0A-9BAA-4237-BD2C-1E6190E82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85738"/>
            <a:ext cx="2031746" cy="118095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0" y="1459706"/>
            <a:ext cx="12192000" cy="0"/>
          </a:xfrm>
          <a:prstGeom prst="line">
            <a:avLst/>
          </a:prstGeom>
          <a:ln w="12700"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46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7234D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970C7D0-EECB-4586-BDB4-14955A034FF8}"/>
              </a:ext>
            </a:extLst>
          </p:cNvPr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970C7D0-EECB-4586-BDB4-14955A034FF8}"/>
              </a:ext>
            </a:extLst>
          </p:cNvPr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0107F9-5368-45CF-B9F6-1BE8FA036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r="26334"/>
          <a:stretch/>
        </p:blipFill>
        <p:spPr>
          <a:xfrm>
            <a:off x="335755" y="6252035"/>
            <a:ext cx="547689" cy="60596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2F3DB3-9232-4775-BC27-B624E1CF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56616"/>
            <a:ext cx="11365992" cy="557784"/>
          </a:xfrm>
          <a:prstGeom prst="rect">
            <a:avLst/>
          </a:prstGeom>
        </p:spPr>
        <p:txBody>
          <a:bodyPr vert="horz" wrap="none" lIns="91440" tIns="9144" rIns="91440" bIns="9144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70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baseline="0">
          <a:solidFill>
            <a:srgbClr val="002F6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qkits.com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facebook.com/SunCatSolar/photos/a.596204980478352/596205007145016/?__tn__=%3c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Mini-Course in Electrical Engineering</a:t>
            </a:r>
            <a:br>
              <a:rPr lang="en-US" dirty="0" smtClean="0"/>
            </a:br>
            <a:r>
              <a:rPr lang="en-US" sz="4000" i="1" dirty="0" smtClean="0"/>
              <a:t>Solar Car Electrical Systems, </a:t>
            </a:r>
            <a:br>
              <a:rPr lang="en-US" sz="4000" i="1" dirty="0" smtClean="0"/>
            </a:br>
            <a:r>
              <a:rPr lang="en-US" sz="4000" i="1" dirty="0" smtClean="0"/>
              <a:t>Battery Technology, and Safety Issues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William Shih, Deputy Race Director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MPPT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692900" cy="4500563"/>
          </a:xfrm>
        </p:spPr>
        <p:txBody>
          <a:bodyPr/>
          <a:lstStyle/>
          <a:p>
            <a:r>
              <a:rPr lang="en-US" dirty="0" smtClean="0"/>
              <a:t>Buck vs. Boost</a:t>
            </a:r>
          </a:p>
          <a:p>
            <a:pPr lvl="1"/>
            <a:r>
              <a:rPr lang="en-US" dirty="0" smtClean="0"/>
              <a:t>Buck = </a:t>
            </a:r>
            <a:r>
              <a:rPr lang="en-US" dirty="0" err="1"/>
              <a:t>V</a:t>
            </a:r>
            <a:r>
              <a:rPr lang="en-US" baseline="-25000" dirty="0" err="1"/>
              <a:t>out</a:t>
            </a:r>
            <a:r>
              <a:rPr lang="en-US" baseline="-25000" dirty="0"/>
              <a:t> </a:t>
            </a:r>
            <a:r>
              <a:rPr lang="en-US" dirty="0" smtClean="0"/>
              <a:t>&lt; V</a:t>
            </a:r>
            <a:r>
              <a:rPr lang="en-US" baseline="-25000" dirty="0" smtClean="0"/>
              <a:t>in</a:t>
            </a:r>
          </a:p>
          <a:p>
            <a:pPr lvl="1"/>
            <a:r>
              <a:rPr lang="en-US" dirty="0" smtClean="0"/>
              <a:t>Boost = </a:t>
            </a:r>
            <a:r>
              <a:rPr lang="en-US" dirty="0" err="1"/>
              <a:t>V</a:t>
            </a:r>
            <a:r>
              <a:rPr lang="en-US" baseline="-25000" dirty="0" err="1"/>
              <a:t>out</a:t>
            </a:r>
            <a:r>
              <a:rPr lang="en-US" baseline="-25000" dirty="0"/>
              <a:t> </a:t>
            </a:r>
            <a:r>
              <a:rPr lang="en-US" dirty="0" smtClean="0"/>
              <a:t>&gt; V</a:t>
            </a:r>
            <a:r>
              <a:rPr lang="en-US" baseline="-25000" dirty="0" smtClean="0"/>
              <a:t>in</a:t>
            </a:r>
          </a:p>
          <a:p>
            <a:r>
              <a:rPr lang="en-US" dirty="0" smtClean="0"/>
              <a:t>Battery/System Voltage (</a:t>
            </a:r>
            <a:r>
              <a:rPr lang="en-US" dirty="0" err="1" smtClean="0"/>
              <a:t>V</a:t>
            </a:r>
            <a:r>
              <a:rPr lang="en-US" baseline="-25000" dirty="0" err="1" smtClean="0"/>
              <a:t>out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Greatest options for &lt;= 48 V</a:t>
            </a:r>
          </a:p>
          <a:p>
            <a:pPr lvl="1"/>
            <a:r>
              <a:rPr lang="en-US" dirty="0" smtClean="0"/>
              <a:t>One option &gt; 72 V (AERL)</a:t>
            </a:r>
          </a:p>
          <a:p>
            <a:r>
              <a:rPr lang="en-US" dirty="0" smtClean="0"/>
              <a:t>Current (I</a:t>
            </a:r>
            <a:r>
              <a:rPr lang="en-US" baseline="-25000" dirty="0" smtClean="0"/>
              <a:t>SC</a:t>
            </a:r>
            <a:r>
              <a:rPr lang="en-US" dirty="0" smtClean="0"/>
              <a:t>) or Power Rating</a:t>
            </a:r>
          </a:p>
          <a:p>
            <a:r>
              <a:rPr lang="en-US" dirty="0" smtClean="0"/>
              <a:t>Efficiency: typically  &gt; 95%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4359" b="5840"/>
          <a:stretch/>
        </p:blipFill>
        <p:spPr>
          <a:xfrm>
            <a:off x="8406582" y="1610666"/>
            <a:ext cx="3563320" cy="45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50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MPPT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172200" cy="4500563"/>
          </a:xfrm>
        </p:spPr>
        <p:txBody>
          <a:bodyPr/>
          <a:lstStyle/>
          <a:p>
            <a:r>
              <a:rPr lang="en-US" dirty="0" smtClean="0"/>
              <a:t>AERL (Australian Energy Research Laboratories) </a:t>
            </a:r>
            <a:r>
              <a:rPr lang="en-US" dirty="0" err="1" smtClean="0"/>
              <a:t>RaceMax</a:t>
            </a:r>
            <a:r>
              <a:rPr lang="en-US" dirty="0" smtClean="0"/>
              <a:t> 600B</a:t>
            </a:r>
          </a:p>
          <a:p>
            <a:pPr lvl="1"/>
            <a:r>
              <a:rPr lang="en-US" dirty="0" smtClean="0"/>
              <a:t>Needed for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out</a:t>
            </a:r>
            <a:r>
              <a:rPr lang="en-US" dirty="0" smtClean="0"/>
              <a:t> &gt; 72V</a:t>
            </a:r>
          </a:p>
          <a:p>
            <a:r>
              <a:rPr lang="en-US" dirty="0" smtClean="0"/>
              <a:t>Nomura MPPT</a:t>
            </a:r>
          </a:p>
          <a:p>
            <a:pPr lvl="1"/>
            <a:r>
              <a:rPr lang="en-US" dirty="0" smtClean="0"/>
              <a:t>Small/light,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out</a:t>
            </a:r>
            <a:r>
              <a:rPr lang="en-US" dirty="0" smtClean="0"/>
              <a:t> = 34.5V</a:t>
            </a:r>
          </a:p>
          <a:p>
            <a:r>
              <a:rPr lang="en-US" dirty="0" err="1" smtClean="0"/>
              <a:t>MidNight</a:t>
            </a:r>
            <a:r>
              <a:rPr lang="en-US" dirty="0" smtClean="0"/>
              <a:t> Solar / Outback Power (and other grid type MPPTs)</a:t>
            </a:r>
          </a:p>
          <a:p>
            <a:r>
              <a:rPr lang="en-US" dirty="0" err="1" smtClean="0"/>
              <a:t>Genasun</a:t>
            </a:r>
            <a:endParaRPr lang="en-US" dirty="0" smtClean="0"/>
          </a:p>
          <a:p>
            <a:r>
              <a:rPr lang="en-US" dirty="0" smtClean="0"/>
              <a:t>DC-DC Converters </a:t>
            </a:r>
            <a:r>
              <a:rPr lang="en-US" dirty="0" smtClean="0">
                <a:sym typeface="Wingdings" panose="05000000000000000000" pitchFamily="2" charset="2"/>
              </a:rPr>
              <a:t> Don’t do this!</a:t>
            </a:r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11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7063" y="1746828"/>
            <a:ext cx="1218771" cy="25767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7" t="12792" r="-1"/>
          <a:stretch/>
        </p:blipFill>
        <p:spPr>
          <a:xfrm>
            <a:off x="8785834" y="1570029"/>
            <a:ext cx="1222409" cy="2753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41" y="1676400"/>
            <a:ext cx="1991759" cy="2576797"/>
          </a:xfrm>
          <a:prstGeom prst="rect">
            <a:avLst/>
          </a:prstGeom>
        </p:spPr>
      </p:pic>
      <p:pic>
        <p:nvPicPr>
          <p:cNvPr id="3074" name="Picture 2" descr="https://sunforgellc.com/wp-content/themes/sunforge/img/GVB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2" r="8040" b="14852"/>
          <a:stretch/>
        </p:blipFill>
        <p:spPr bwMode="auto">
          <a:xfrm>
            <a:off x="9372600" y="4525749"/>
            <a:ext cx="2743200" cy="140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D9C74F4-1561-4D6C-B53D-824602D07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34" y="4453401"/>
            <a:ext cx="2365504" cy="14756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85887" y="5943907"/>
            <a:ext cx="8806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17234D"/>
                </a:solidFill>
              </a:rPr>
              <a:t>https://www.facebook.com/NomuraCo/photos/a.2709579579286363/2709579905952997/</a:t>
            </a:r>
          </a:p>
        </p:txBody>
      </p:sp>
    </p:spTree>
    <p:extLst>
      <p:ext uri="{BB962C8B-B14F-4D97-AF65-F5344CB8AC3E}">
        <p14:creationId xmlns:p14="http://schemas.microsoft.com/office/powerpoint/2010/main" val="287673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 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59395" y="1676400"/>
            <a:ext cx="6189705" cy="4500563"/>
          </a:xfrm>
        </p:spPr>
        <p:txBody>
          <a:bodyPr/>
          <a:lstStyle/>
          <a:p>
            <a:r>
              <a:rPr lang="en-US" dirty="0" smtClean="0"/>
              <a:t>Solar Array</a:t>
            </a:r>
          </a:p>
          <a:p>
            <a:r>
              <a:rPr lang="en-US" dirty="0" smtClean="0"/>
              <a:t>Maximum Point Power Trackers</a:t>
            </a:r>
          </a:p>
          <a:p>
            <a:r>
              <a:rPr lang="en-US" b="1" dirty="0" smtClean="0"/>
              <a:t>Batteries</a:t>
            </a:r>
          </a:p>
          <a:p>
            <a:r>
              <a:rPr lang="en-US" dirty="0" smtClean="0"/>
              <a:t>Motors / Motor Controllers</a:t>
            </a:r>
          </a:p>
          <a:p>
            <a:r>
              <a:rPr lang="en-US" dirty="0"/>
              <a:t>Other Electrical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6400"/>
            <a:ext cx="4992816" cy="43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olar panels on two ca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86" y="4426110"/>
            <a:ext cx="5564414" cy="163871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124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Choose carefully!</a:t>
            </a:r>
          </a:p>
          <a:p>
            <a:pPr lvl="1"/>
            <a:r>
              <a:rPr lang="en-US" dirty="0" smtClean="0"/>
              <a:t>Batteries are one of the areas where you get what you pay for.</a:t>
            </a:r>
          </a:p>
          <a:p>
            <a:endParaRPr lang="en-US" dirty="0" smtClean="0"/>
          </a:p>
          <a:p>
            <a:r>
              <a:rPr lang="en-US" dirty="0" smtClean="0"/>
              <a:t>Decisions to make:</a:t>
            </a:r>
          </a:p>
          <a:p>
            <a:pPr lvl="1"/>
            <a:r>
              <a:rPr lang="en-US" dirty="0" smtClean="0"/>
              <a:t>What voltage does your car run at? (Higher voltage means lower current.)</a:t>
            </a:r>
          </a:p>
          <a:p>
            <a:pPr lvl="1"/>
            <a:r>
              <a:rPr lang="en-US" dirty="0" smtClean="0"/>
              <a:t>How much weight can you carry?</a:t>
            </a:r>
          </a:p>
          <a:p>
            <a:pPr lvl="1"/>
            <a:r>
              <a:rPr lang="en-US" dirty="0" smtClean="0"/>
              <a:t>How much energy can you get at that weight?</a:t>
            </a:r>
          </a:p>
          <a:p>
            <a:pPr lvl="1"/>
            <a:r>
              <a:rPr lang="en-US" dirty="0" smtClean="0"/>
              <a:t>Can your solar panels recharge the battery pack?</a:t>
            </a:r>
          </a:p>
          <a:p>
            <a:pPr lvl="1"/>
            <a:r>
              <a:rPr lang="en-US" dirty="0" smtClean="0"/>
              <a:t>Is it a road race or a track race?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13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Batteries: 5kWh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7302500" cy="4500563"/>
          </a:xfrm>
        </p:spPr>
        <p:txBody>
          <a:bodyPr>
            <a:normAutofit/>
          </a:bodyPr>
          <a:lstStyle/>
          <a:p>
            <a:r>
              <a:rPr lang="en-US" dirty="0" smtClean="0"/>
              <a:t>The 5 kilowatt-hour (kWh) rule</a:t>
            </a:r>
          </a:p>
          <a:p>
            <a:pPr lvl="1"/>
            <a:r>
              <a:rPr lang="en-US" dirty="0" smtClean="0"/>
              <a:t>kWh = Amp-hours x Voltage   </a:t>
            </a:r>
          </a:p>
          <a:p>
            <a:pPr lvl="1"/>
            <a:r>
              <a:rPr lang="en-US" dirty="0" smtClean="0"/>
              <a:t>Calculated at the 20 hour discharge rate</a:t>
            </a:r>
          </a:p>
          <a:p>
            <a:endParaRPr lang="en-US" dirty="0" smtClean="0"/>
          </a:p>
          <a:p>
            <a:r>
              <a:rPr lang="en-US" dirty="0" smtClean="0"/>
              <a:t>Example:</a:t>
            </a:r>
          </a:p>
          <a:p>
            <a:pPr lvl="1"/>
            <a:r>
              <a:rPr lang="en-US" dirty="0" smtClean="0"/>
              <a:t>Four, 12 volt, 84 amp-hour batteries in series</a:t>
            </a:r>
          </a:p>
          <a:p>
            <a:pPr lvl="1"/>
            <a:r>
              <a:rPr lang="en-US" dirty="0" smtClean="0"/>
              <a:t>84 Ah x 48 V = 4032 </a:t>
            </a:r>
            <a:r>
              <a:rPr lang="en-US" dirty="0" err="1" smtClean="0"/>
              <a:t>Wh</a:t>
            </a:r>
            <a:r>
              <a:rPr lang="en-US" dirty="0" smtClean="0"/>
              <a:t> or 4.032 kWh</a:t>
            </a:r>
          </a:p>
          <a:p>
            <a:pPr lvl="1"/>
            <a:r>
              <a:rPr lang="en-US" dirty="0" smtClean="0"/>
              <a:t>(this battery pack would weigh around 230 pounds)</a:t>
            </a:r>
          </a:p>
        </p:txBody>
      </p:sp>
      <p:pic>
        <p:nvPicPr>
          <p:cNvPr id="4" name="Picture 3" descr="Battery PVX 840 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0" y="1676400"/>
            <a:ext cx="2302624" cy="230262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14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pic>
        <p:nvPicPr>
          <p:cNvPr id="10" name="Picture 9" descr="Odyssey batte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1" y="3899775"/>
            <a:ext cx="2926976" cy="227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6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uke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45" y="2950235"/>
            <a:ext cx="5427818" cy="3226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Batteries: Effect of </a:t>
            </a:r>
            <a:r>
              <a:rPr lang="en-US" dirty="0" err="1" smtClean="0"/>
              <a:t>Peukert’s</a:t>
            </a:r>
            <a:r>
              <a:rPr lang="en-US" dirty="0" smtClean="0"/>
              <a:t> 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Choosing batteries based on the </a:t>
            </a:r>
            <a:r>
              <a:rPr lang="en-US" dirty="0" err="1" smtClean="0"/>
              <a:t>Peukert</a:t>
            </a:r>
            <a:r>
              <a:rPr lang="en-US" dirty="0" smtClean="0"/>
              <a:t> number:</a:t>
            </a:r>
          </a:p>
          <a:p>
            <a:pPr lvl="1"/>
            <a:r>
              <a:rPr lang="en-US" dirty="0" smtClean="0"/>
              <a:t>A typical sealed lead acid battery has a </a:t>
            </a:r>
            <a:r>
              <a:rPr lang="en-US" dirty="0" err="1" smtClean="0"/>
              <a:t>Peukert</a:t>
            </a:r>
            <a:r>
              <a:rPr lang="en-US" dirty="0" smtClean="0"/>
              <a:t> number between 1.1 and 1.3. (The closer to 1.0 the better</a:t>
            </a:r>
            <a:r>
              <a:rPr lang="en-US" dirty="0" smtClean="0"/>
              <a:t>!)</a:t>
            </a:r>
          </a:p>
          <a:p>
            <a:pPr lvl="1"/>
            <a:r>
              <a:rPr lang="en-US" dirty="0" smtClean="0"/>
              <a:t>Lithium chemistries are very close to 1.0.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15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9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Batteries: Don’t rely on specs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7721600" cy="4500563"/>
          </a:xfrm>
        </p:spPr>
        <p:txBody>
          <a:bodyPr/>
          <a:lstStyle/>
          <a:p>
            <a:r>
              <a:rPr lang="en-US" dirty="0" smtClean="0"/>
              <a:t>Testing batteries:</a:t>
            </a:r>
          </a:p>
          <a:p>
            <a:pPr lvl="1"/>
            <a:r>
              <a:rPr lang="en-US" dirty="0" smtClean="0"/>
              <a:t>Understanding how your batteries perform is one of the most important things you can know BEFORE the race starts.</a:t>
            </a:r>
          </a:p>
          <a:p>
            <a:pPr lvl="1"/>
            <a:r>
              <a:rPr lang="en-US" dirty="0" smtClean="0"/>
              <a:t>Carefully recording voltage, current, and amp-hours will help your team make good decisions during the race</a:t>
            </a:r>
            <a:endParaRPr lang="en-US" dirty="0"/>
          </a:p>
        </p:txBody>
      </p:sp>
      <p:pic>
        <p:nvPicPr>
          <p:cNvPr id="4" name="Picture 3" descr="Electrical - 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925" y="1676400"/>
            <a:ext cx="3305175" cy="440689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16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Lithium-based Chemistries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302375" cy="45005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Permitted only in Advanced or Cruiser Divisions</a:t>
            </a:r>
          </a:p>
          <a:p>
            <a:r>
              <a:rPr lang="en-US" dirty="0" smtClean="0"/>
              <a:t>5 kWh capacity limit calculated at 1C</a:t>
            </a:r>
          </a:p>
          <a:p>
            <a:r>
              <a:rPr lang="en-US" dirty="0" smtClean="0"/>
              <a:t>Multiple Chemistry Types</a:t>
            </a:r>
          </a:p>
          <a:p>
            <a:pPr lvl="1"/>
            <a:r>
              <a:rPr lang="en-US" dirty="0" smtClean="0"/>
              <a:t>Lithium-Ion: Higher energy density (150-200 </a:t>
            </a:r>
            <a:r>
              <a:rPr lang="en-US" dirty="0" err="1" smtClean="0"/>
              <a:t>Wh</a:t>
            </a:r>
            <a:r>
              <a:rPr lang="en-US" dirty="0" smtClean="0"/>
              <a:t>/kg), lower discharge rate (1C)</a:t>
            </a:r>
          </a:p>
          <a:p>
            <a:pPr lvl="1"/>
            <a:r>
              <a:rPr lang="en-US" dirty="0" smtClean="0"/>
              <a:t>Lithium Iron Phosphate: Lower energy density (90-120 </a:t>
            </a:r>
            <a:r>
              <a:rPr lang="en-US" dirty="0" err="1" smtClean="0"/>
              <a:t>Wh</a:t>
            </a:r>
            <a:r>
              <a:rPr lang="en-US" dirty="0" smtClean="0"/>
              <a:t>/kg), higher discharge rate (1-25C), better thermal/chemical stability</a:t>
            </a:r>
          </a:p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Better charge/discharge efficiency</a:t>
            </a:r>
          </a:p>
          <a:p>
            <a:pPr lvl="1"/>
            <a:r>
              <a:rPr lang="en-US" dirty="0" smtClean="0"/>
              <a:t>Lighter (higher energy density)</a:t>
            </a:r>
          </a:p>
          <a:p>
            <a:r>
              <a:rPr lang="en-US" dirty="0" smtClean="0"/>
              <a:t>Requires Battery Management System (BMS) to prevent overcharge and </a:t>
            </a:r>
            <a:r>
              <a:rPr lang="en-US" dirty="0" err="1" smtClean="0"/>
              <a:t>overdischarge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736" y="1552575"/>
            <a:ext cx="2144264" cy="2638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48900" y="4032825"/>
            <a:ext cx="172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Prismatic Pouch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194" y="1676400"/>
            <a:ext cx="2710542" cy="2101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49997" y="3759007"/>
            <a:ext cx="288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LiFeMnPO4 Prismatic Battery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120366" y="4190999"/>
            <a:ext cx="2959686" cy="1856617"/>
            <a:chOff x="7120366" y="4190999"/>
            <a:chExt cx="2959686" cy="1856617"/>
          </a:xfrm>
        </p:grpSpPr>
        <p:pic>
          <p:nvPicPr>
            <p:cNvPr id="9218" name="Picture 2" descr="Flashlight, Battery Pack, led, 18650flashligh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55" b="1714"/>
            <a:stretch/>
          </p:blipFill>
          <p:spPr bwMode="auto">
            <a:xfrm>
              <a:off x="7120366" y="4191000"/>
              <a:ext cx="2959686" cy="1856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9239250" y="4190999"/>
              <a:ext cx="840802" cy="123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37194" y="5929796"/>
            <a:ext cx="288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Individual Li-Ion 18650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44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 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59395" y="1676400"/>
            <a:ext cx="6189705" cy="4500563"/>
          </a:xfrm>
        </p:spPr>
        <p:txBody>
          <a:bodyPr/>
          <a:lstStyle/>
          <a:p>
            <a:r>
              <a:rPr lang="en-US" dirty="0" smtClean="0"/>
              <a:t>Solar Array</a:t>
            </a:r>
          </a:p>
          <a:p>
            <a:r>
              <a:rPr lang="en-US" dirty="0" smtClean="0"/>
              <a:t>Maximum Point Power Trackers</a:t>
            </a:r>
          </a:p>
          <a:p>
            <a:r>
              <a:rPr lang="en-US" dirty="0" smtClean="0"/>
              <a:t>Batteries</a:t>
            </a:r>
          </a:p>
          <a:p>
            <a:r>
              <a:rPr lang="en-US" b="1" dirty="0" smtClean="0"/>
              <a:t>Motors / Motor Controllers</a:t>
            </a:r>
          </a:p>
          <a:p>
            <a:r>
              <a:rPr lang="en-US" dirty="0"/>
              <a:t>Other Electrical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6400"/>
            <a:ext cx="4992816" cy="43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olar panels on two ca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86" y="4426110"/>
            <a:ext cx="5564414" cy="163871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164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Electric Motors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597650" cy="4500563"/>
          </a:xfrm>
        </p:spPr>
        <p:txBody>
          <a:bodyPr/>
          <a:lstStyle/>
          <a:p>
            <a:r>
              <a:rPr lang="en-US" dirty="0" smtClean="0"/>
              <a:t>Brushed Electric Motors</a:t>
            </a:r>
          </a:p>
          <a:p>
            <a:pPr lvl="1"/>
            <a:r>
              <a:rPr lang="en-US" dirty="0" smtClean="0"/>
              <a:t>Inexpensive</a:t>
            </a:r>
          </a:p>
          <a:p>
            <a:pPr lvl="1"/>
            <a:r>
              <a:rPr lang="en-US" dirty="0" smtClean="0"/>
              <a:t>Lower overall efficiency</a:t>
            </a:r>
          </a:p>
          <a:p>
            <a:pPr lvl="1"/>
            <a:r>
              <a:rPr lang="en-US" dirty="0" smtClean="0"/>
              <a:t>Controller is inexpensive and easy to wire</a:t>
            </a:r>
          </a:p>
          <a:p>
            <a:r>
              <a:rPr lang="en-US" dirty="0" smtClean="0"/>
              <a:t>Brushless Electric Motors</a:t>
            </a:r>
          </a:p>
          <a:p>
            <a:pPr lvl="1"/>
            <a:r>
              <a:rPr lang="en-US" dirty="0" smtClean="0"/>
              <a:t>More efficient</a:t>
            </a:r>
          </a:p>
          <a:p>
            <a:pPr lvl="1"/>
            <a:r>
              <a:rPr lang="en-US" dirty="0" smtClean="0"/>
              <a:t>More expensive than brushed motors</a:t>
            </a:r>
          </a:p>
          <a:p>
            <a:pPr lvl="1"/>
            <a:r>
              <a:rPr lang="en-US" dirty="0" smtClean="0"/>
              <a:t>Controller is more difficult to wire (typically 3 phase)</a:t>
            </a:r>
          </a:p>
        </p:txBody>
      </p:sp>
      <p:pic>
        <p:nvPicPr>
          <p:cNvPr id="4" name="Picture 3" descr="Mechanical -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0" y="4003815"/>
            <a:ext cx="2897531" cy="217314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19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pic>
        <p:nvPicPr>
          <p:cNvPr id="10" name="Picture 9" descr="Perm-motor PMG-1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133" y="1625232"/>
            <a:ext cx="1687856" cy="1918018"/>
          </a:xfrm>
          <a:prstGeom prst="rect">
            <a:avLst/>
          </a:prstGeom>
        </p:spPr>
      </p:pic>
      <p:pic>
        <p:nvPicPr>
          <p:cNvPr id="11" name="Picture 10" descr="Motoenergy moto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791" y="1625232"/>
            <a:ext cx="1544973" cy="1403718"/>
          </a:xfrm>
          <a:prstGeom prst="rect">
            <a:avLst/>
          </a:prstGeom>
        </p:spPr>
      </p:pic>
      <p:pic>
        <p:nvPicPr>
          <p:cNvPr id="13" name="Picture 12" descr="Advanced DC Mot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209" y="1924050"/>
            <a:ext cx="1899213" cy="16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3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 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59395" y="1676400"/>
            <a:ext cx="6189705" cy="4500563"/>
          </a:xfrm>
        </p:spPr>
        <p:txBody>
          <a:bodyPr/>
          <a:lstStyle/>
          <a:p>
            <a:r>
              <a:rPr lang="en-US" b="1" dirty="0" smtClean="0"/>
              <a:t>Solar Array</a:t>
            </a:r>
          </a:p>
          <a:p>
            <a:r>
              <a:rPr lang="en-US" dirty="0" smtClean="0"/>
              <a:t>Maximum Point Power Trackers</a:t>
            </a:r>
          </a:p>
          <a:p>
            <a:r>
              <a:rPr lang="en-US" dirty="0" smtClean="0"/>
              <a:t>Batteries</a:t>
            </a:r>
          </a:p>
          <a:p>
            <a:r>
              <a:rPr lang="en-US" dirty="0" smtClean="0"/>
              <a:t>Motors / Motor Controllers</a:t>
            </a:r>
          </a:p>
          <a:p>
            <a:r>
              <a:rPr lang="en-US" dirty="0" smtClean="0"/>
              <a:t>Other Electrical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6400"/>
            <a:ext cx="4992816" cy="43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olar panels on two ca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86" y="4426110"/>
            <a:ext cx="5564414" cy="163871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09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Motor Efficiency Curves</a:t>
            </a:r>
            <a:endParaRPr lang="en-US" dirty="0"/>
          </a:p>
        </p:txBody>
      </p:sp>
      <p:pic>
        <p:nvPicPr>
          <p:cNvPr id="4" name="Content Placeholder 3" descr="Perm motor eff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r="201"/>
          <a:stretch/>
        </p:blipFill>
        <p:spPr>
          <a:xfrm>
            <a:off x="538842" y="1900481"/>
            <a:ext cx="5109483" cy="3635891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282" y="2319581"/>
            <a:ext cx="5615330" cy="32167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8229600" y="2129081"/>
            <a:ext cx="0" cy="1038225"/>
          </a:xfrm>
          <a:prstGeom prst="line">
            <a:avLst/>
          </a:prstGeom>
          <a:ln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9277350" y="2129082"/>
            <a:ext cx="0" cy="3829049"/>
          </a:xfrm>
          <a:prstGeom prst="line">
            <a:avLst/>
          </a:prstGeom>
          <a:ln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72463" y="2124973"/>
            <a:ext cx="96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</a:t>
            </a:r>
          </a:p>
          <a:p>
            <a:pPr algn="ctr"/>
            <a:r>
              <a:rPr lang="en-US" sz="1400" dirty="0" smtClean="0"/>
              <a:t>Efficiency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753351" y="5593363"/>
            <a:ext cx="3019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ym typeface="Wingdings" panose="05000000000000000000" pitchFamily="2" charset="2"/>
              </a:rPr>
              <a:t> </a:t>
            </a:r>
            <a:r>
              <a:rPr lang="en-US" sz="1400" dirty="0" smtClean="0"/>
              <a:t>Higher RPM     Lower RPM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240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Hub Motor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7721600" cy="4500563"/>
          </a:xfrm>
        </p:spPr>
        <p:txBody>
          <a:bodyPr/>
          <a:lstStyle/>
          <a:p>
            <a:r>
              <a:rPr lang="en-US" dirty="0" smtClean="0"/>
              <a:t>NGM ‘Direct Drive’ high efficiency in-hub motor with variable air gap adjustment.</a:t>
            </a:r>
          </a:p>
          <a:p>
            <a:pPr lvl="1"/>
            <a:r>
              <a:rPr lang="en-US" dirty="0" smtClean="0"/>
              <a:t>Super efficient over a broad range of speeds</a:t>
            </a:r>
          </a:p>
          <a:p>
            <a:pPr lvl="1"/>
            <a:r>
              <a:rPr lang="en-US" dirty="0" smtClean="0"/>
              <a:t>No need for gears or chain</a:t>
            </a:r>
          </a:p>
          <a:p>
            <a:pPr lvl="1"/>
            <a:r>
              <a:rPr lang="en-US" dirty="0" smtClean="0"/>
              <a:t>Very expensive (Motor + controller &gt; $25,000)</a:t>
            </a:r>
          </a:p>
          <a:p>
            <a:r>
              <a:rPr lang="en-US" dirty="0" smtClean="0"/>
              <a:t>Mitsuba / Nomura hub motors replacing NGM as favored motor for solar car teams</a:t>
            </a:r>
          </a:p>
          <a:p>
            <a:pPr lvl="1"/>
            <a:r>
              <a:rPr lang="en-US" dirty="0" smtClean="0"/>
              <a:t>Still ~$25,000</a:t>
            </a:r>
          </a:p>
        </p:txBody>
      </p:sp>
      <p:pic>
        <p:nvPicPr>
          <p:cNvPr id="5" name="Picture 4" descr="NGM mo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884684" y="2181478"/>
            <a:ext cx="4530761" cy="339807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21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24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Pulse Width Modulation (PWM)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5778500" cy="4500563"/>
          </a:xfrm>
        </p:spPr>
        <p:txBody>
          <a:bodyPr/>
          <a:lstStyle/>
          <a:p>
            <a:r>
              <a:rPr lang="en-US" dirty="0" smtClean="0"/>
              <a:t>Brushed Motors – </a:t>
            </a:r>
            <a:r>
              <a:rPr lang="en-US" dirty="0" err="1" smtClean="0"/>
              <a:t>Alltrax</a:t>
            </a:r>
            <a:r>
              <a:rPr lang="en-US" dirty="0" smtClean="0"/>
              <a:t> AXE</a:t>
            </a:r>
          </a:p>
          <a:p>
            <a:pPr lvl="1"/>
            <a:r>
              <a:rPr lang="en-US" dirty="0" smtClean="0"/>
              <a:t>Easy to wire</a:t>
            </a:r>
          </a:p>
          <a:p>
            <a:pPr lvl="1"/>
            <a:r>
              <a:rPr lang="en-US" dirty="0" smtClean="0"/>
              <a:t>0-5k Pot control</a:t>
            </a:r>
          </a:p>
          <a:p>
            <a:pPr lvl="1"/>
            <a:r>
              <a:rPr lang="en-US" dirty="0" smtClean="0"/>
              <a:t>Programmable</a:t>
            </a:r>
          </a:p>
          <a:p>
            <a:pPr lvl="1"/>
            <a:r>
              <a:rPr lang="en-US" dirty="0" smtClean="0"/>
              <a:t>Durable</a:t>
            </a:r>
          </a:p>
          <a:p>
            <a:r>
              <a:rPr lang="en-US" dirty="0" smtClean="0"/>
              <a:t>Brushless Motors – </a:t>
            </a:r>
            <a:r>
              <a:rPr lang="en-US" dirty="0" err="1" smtClean="0"/>
              <a:t>Sevcon</a:t>
            </a:r>
            <a:endParaRPr lang="en-US" dirty="0" smtClean="0"/>
          </a:p>
          <a:p>
            <a:pPr lvl="1"/>
            <a:r>
              <a:rPr lang="en-US" dirty="0" smtClean="0"/>
              <a:t>Supports 3-phase motors</a:t>
            </a:r>
          </a:p>
          <a:p>
            <a:pPr lvl="1"/>
            <a:r>
              <a:rPr lang="en-US" dirty="0" smtClean="0"/>
              <a:t>Includes safety interlocks (</a:t>
            </a:r>
            <a:r>
              <a:rPr lang="en-US" i="1" dirty="0" smtClean="0"/>
              <a:t>e.g.</a:t>
            </a:r>
            <a:r>
              <a:rPr lang="en-US" dirty="0" smtClean="0"/>
              <a:t> driver present) </a:t>
            </a:r>
          </a:p>
          <a:p>
            <a:pPr lvl="1"/>
            <a:endParaRPr lang="en-US" dirty="0"/>
          </a:p>
        </p:txBody>
      </p:sp>
      <p:pic>
        <p:nvPicPr>
          <p:cNvPr id="4" name="Picture 3" descr="alltr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214" y="3953435"/>
            <a:ext cx="2430441" cy="209017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22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pic>
        <p:nvPicPr>
          <p:cNvPr id="4100" name="Picture 4" descr="Sevcon Gen4 Controller AC 275amp · Industrial Vehicle Parts : Industrial  Vehicle Par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006" y="3953435"/>
            <a:ext cx="2127685" cy="209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ulse Width Modulation Used for Motor Contr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20" y="1780382"/>
            <a:ext cx="5532071" cy="193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7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 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59395" y="1676400"/>
            <a:ext cx="6189705" cy="4500563"/>
          </a:xfrm>
        </p:spPr>
        <p:txBody>
          <a:bodyPr/>
          <a:lstStyle/>
          <a:p>
            <a:r>
              <a:rPr lang="en-US" dirty="0" smtClean="0"/>
              <a:t>Solar Array</a:t>
            </a:r>
          </a:p>
          <a:p>
            <a:r>
              <a:rPr lang="en-US" dirty="0" smtClean="0"/>
              <a:t>Maximum Point Power Trackers</a:t>
            </a:r>
          </a:p>
          <a:p>
            <a:r>
              <a:rPr lang="en-US" dirty="0" smtClean="0"/>
              <a:t>Batteries</a:t>
            </a:r>
          </a:p>
          <a:p>
            <a:r>
              <a:rPr lang="en-US" dirty="0" smtClean="0"/>
              <a:t>Motors / Motor Controllers</a:t>
            </a:r>
          </a:p>
          <a:p>
            <a:r>
              <a:rPr lang="en-US" b="1" dirty="0"/>
              <a:t>Other Electrical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6400"/>
            <a:ext cx="4992816" cy="43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olar panels on two ca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86" y="4426110"/>
            <a:ext cx="5564414" cy="163871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4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Electrical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7493000" cy="4500563"/>
          </a:xfrm>
        </p:spPr>
        <p:txBody>
          <a:bodyPr/>
          <a:lstStyle/>
          <a:p>
            <a:r>
              <a:rPr lang="en-US" b="1" dirty="0" smtClean="0"/>
              <a:t>Main electrical system (</a:t>
            </a:r>
            <a:r>
              <a:rPr lang="en-US" b="1" i="1" dirty="0" smtClean="0"/>
              <a:t>i.e. </a:t>
            </a:r>
            <a:r>
              <a:rPr lang="en-US" b="1" dirty="0" smtClean="0"/>
              <a:t>propulsion)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(the one that makes your car move)</a:t>
            </a:r>
          </a:p>
          <a:p>
            <a:pPr lvl="1"/>
            <a:r>
              <a:rPr lang="en-US" dirty="0" smtClean="0"/>
              <a:t>Use the correct gauge wire for the job</a:t>
            </a:r>
          </a:p>
          <a:p>
            <a:pPr lvl="1"/>
            <a:r>
              <a:rPr lang="en-US" dirty="0" smtClean="0"/>
              <a:t>Disconnect switches should be designed for DC</a:t>
            </a:r>
          </a:p>
          <a:p>
            <a:pPr lvl="1"/>
            <a:r>
              <a:rPr lang="en-US" dirty="0" smtClean="0"/>
              <a:t>Fuses</a:t>
            </a:r>
          </a:p>
          <a:p>
            <a:r>
              <a:rPr lang="en-US" b="1" dirty="0" smtClean="0"/>
              <a:t>Secondary electrical system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(everything else on your car)</a:t>
            </a:r>
          </a:p>
          <a:p>
            <a:pPr lvl="1"/>
            <a:r>
              <a:rPr lang="en-US" dirty="0" smtClean="0"/>
              <a:t>Lights</a:t>
            </a:r>
          </a:p>
          <a:p>
            <a:pPr lvl="1"/>
            <a:r>
              <a:rPr lang="en-US" dirty="0" smtClean="0"/>
              <a:t>Fans</a:t>
            </a:r>
          </a:p>
          <a:p>
            <a:pPr lvl="1"/>
            <a:r>
              <a:rPr lang="en-US" dirty="0" smtClean="0"/>
              <a:t>Horn</a:t>
            </a:r>
          </a:p>
          <a:p>
            <a:pPr lvl="1"/>
            <a:endParaRPr lang="en-US" dirty="0"/>
          </a:p>
        </p:txBody>
      </p:sp>
      <p:pic>
        <p:nvPicPr>
          <p:cNvPr id="5" name="Picture 4" descr="Electrical - 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1615133"/>
            <a:ext cx="3405258" cy="4540343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24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pic>
        <p:nvPicPr>
          <p:cNvPr id="10" name="Content Placeholder 5" descr="Electrical - 22.jpg"/>
          <p:cNvPicPr>
            <a:picLocks noChangeAspect="1"/>
          </p:cNvPicPr>
          <p:nvPr/>
        </p:nvPicPr>
        <p:blipFill rotWithShape="1">
          <a:blip r:embed="rId3"/>
          <a:srcRect l="-115" r="171"/>
          <a:stretch/>
        </p:blipFill>
        <p:spPr>
          <a:xfrm>
            <a:off x="5876364" y="3713466"/>
            <a:ext cx="3254189" cy="244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2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Disconnect Switches/Fuses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799" y="1676400"/>
            <a:ext cx="6923855" cy="45005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Disconnect Switches</a:t>
            </a:r>
          </a:p>
          <a:p>
            <a:pPr lvl="1"/>
            <a:r>
              <a:rPr lang="en-US" dirty="0" smtClean="0"/>
              <a:t>Used to operate the control signal of relays</a:t>
            </a:r>
          </a:p>
          <a:p>
            <a:pPr lvl="1"/>
            <a:r>
              <a:rPr lang="en-US" dirty="0" smtClean="0"/>
              <a:t>No longer need Albright ED250</a:t>
            </a:r>
            <a:endParaRPr lang="en-US" dirty="0" smtClean="0"/>
          </a:p>
          <a:p>
            <a:r>
              <a:rPr lang="en-US" dirty="0" smtClean="0"/>
              <a:t>Relays</a:t>
            </a:r>
          </a:p>
          <a:p>
            <a:pPr lvl="1"/>
            <a:r>
              <a:rPr lang="en-US" dirty="0" smtClean="0"/>
              <a:t>Required for 2022</a:t>
            </a:r>
            <a:endParaRPr lang="en-US" dirty="0" smtClean="0"/>
          </a:p>
          <a:p>
            <a:pPr lvl="1"/>
            <a:r>
              <a:rPr lang="en-US" dirty="0" smtClean="0"/>
              <a:t>Can put 12V switch in driver component to control relay coil</a:t>
            </a:r>
          </a:p>
          <a:p>
            <a:pPr lvl="1"/>
            <a:r>
              <a:rPr lang="en-US" dirty="0" smtClean="0"/>
              <a:t>Minimizes high-voltage wires around driver and length of runs</a:t>
            </a:r>
          </a:p>
          <a:p>
            <a:endParaRPr lang="en-US" dirty="0" smtClean="0"/>
          </a:p>
          <a:p>
            <a:r>
              <a:rPr lang="en-US" dirty="0" smtClean="0"/>
              <a:t>Fuses</a:t>
            </a:r>
          </a:p>
          <a:p>
            <a:pPr lvl="1"/>
            <a:r>
              <a:rPr lang="en-US" dirty="0" smtClean="0"/>
              <a:t>Need to be rated for DC and for system voltage</a:t>
            </a:r>
          </a:p>
          <a:p>
            <a:pPr lvl="1"/>
            <a:r>
              <a:rPr lang="en-US" dirty="0" smtClean="0"/>
              <a:t>Any speed fuse is now allowed (no fast-blow required)</a:t>
            </a:r>
          </a:p>
          <a:p>
            <a:pPr lvl="2"/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70251" y="3249852"/>
            <a:ext cx="18019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Albright ED250</a:t>
            </a:r>
          </a:p>
          <a:p>
            <a:r>
              <a:rPr lang="en-US" sz="1600" dirty="0" smtClean="0"/>
              <a:t>Rated </a:t>
            </a:r>
            <a:r>
              <a:rPr lang="en-US" sz="1600" dirty="0"/>
              <a:t>load:  400 A </a:t>
            </a:r>
            <a:br>
              <a:rPr lang="en-US" sz="1600" dirty="0"/>
            </a:br>
            <a:r>
              <a:rPr lang="en-US" sz="1600" dirty="0"/>
              <a:t>Break Current: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1200 </a:t>
            </a:r>
            <a:r>
              <a:rPr lang="en-US" sz="1600" dirty="0"/>
              <a:t>A @ 48 V DC (</a:t>
            </a:r>
            <a:r>
              <a:rPr lang="en-US" sz="1600" dirty="0" smtClean="0"/>
              <a:t>600 A @ 96 </a:t>
            </a:r>
            <a:r>
              <a:rPr lang="en-US" sz="1600" dirty="0"/>
              <a:t>V DC)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47" y="4894729"/>
            <a:ext cx="1463209" cy="13279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48983" y="5096751"/>
            <a:ext cx="23988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Bussman</a:t>
            </a:r>
            <a:r>
              <a:rPr lang="en-US" sz="1600" dirty="0" smtClean="0"/>
              <a:t> FWH Fuse</a:t>
            </a:r>
          </a:p>
          <a:p>
            <a:r>
              <a:rPr lang="en-US" sz="1600" dirty="0" smtClean="0"/>
              <a:t>500V </a:t>
            </a:r>
            <a:r>
              <a:rPr lang="en-US" sz="1600" dirty="0"/>
              <a:t>DC @90 amp fuse is about $50</a:t>
            </a:r>
          </a:p>
          <a:p>
            <a:endParaRPr lang="en-US" sz="1600" dirty="0"/>
          </a:p>
        </p:txBody>
      </p:sp>
      <p:pic>
        <p:nvPicPr>
          <p:cNvPr id="10242" name="Picture 2" descr="ED250 Emergency Disconnect Switch - Albrigh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r="30764" b="17584"/>
          <a:stretch/>
        </p:blipFill>
        <p:spPr bwMode="auto">
          <a:xfrm>
            <a:off x="7937336" y="1624677"/>
            <a:ext cx="1153139" cy="161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900" y="1612223"/>
            <a:ext cx="2040516" cy="163241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749119" y="3249852"/>
            <a:ext cx="2442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GigaVac</a:t>
            </a:r>
            <a:r>
              <a:rPr lang="en-US" sz="1600" dirty="0" smtClean="0"/>
              <a:t> GV 200</a:t>
            </a:r>
          </a:p>
          <a:p>
            <a:r>
              <a:rPr lang="en-US" sz="1600" dirty="0" smtClean="0"/>
              <a:t>12V Coil Control Rated Load:</a:t>
            </a:r>
            <a:r>
              <a:rPr lang="en-US" sz="1600" dirty="0"/>
              <a:t>  </a:t>
            </a:r>
            <a:r>
              <a:rPr lang="en-US" sz="1600" dirty="0" smtClean="0"/>
              <a:t>500+ </a:t>
            </a:r>
            <a:r>
              <a:rPr lang="en-US" sz="1600" dirty="0"/>
              <a:t>A </a:t>
            </a:r>
            <a:br>
              <a:rPr lang="en-US" sz="1600" dirty="0"/>
            </a:br>
            <a:r>
              <a:rPr lang="en-US" sz="1600" dirty="0" smtClean="0"/>
              <a:t>Rated Voltage: 12-800 VDC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08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Low Voltage Indicator</a:t>
            </a:r>
            <a:endParaRPr lang="en-US" dirty="0"/>
          </a:p>
        </p:txBody>
      </p:sp>
      <p:pic>
        <p:nvPicPr>
          <p:cNvPr id="5" name="Content Placeholder 4" descr="Screen Shot 2016-01-15 at 11.29.0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66" r="-26166"/>
          <a:stretch>
            <a:fillRect/>
          </a:stretch>
        </p:blipFill>
        <p:spPr>
          <a:xfrm>
            <a:off x="4773176" y="1921669"/>
            <a:ext cx="8328524" cy="4010025"/>
          </a:xfr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1800" y="2240427"/>
            <a:ext cx="40938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Do-It-Yourself kit available at:</a:t>
            </a:r>
          </a:p>
          <a:p>
            <a:r>
              <a:rPr lang="en-US" sz="3200" dirty="0">
                <a:hlinkClick r:id="rId3"/>
              </a:rPr>
              <a:t>http://store.qkits.com/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Look for “Low Voltage Alarm” </a:t>
            </a:r>
          </a:p>
        </p:txBody>
      </p:sp>
    </p:spTree>
    <p:extLst>
      <p:ext uri="{BB962C8B-B14F-4D97-AF65-F5344CB8AC3E}">
        <p14:creationId xmlns:p14="http://schemas.microsoft.com/office/powerpoint/2010/main" val="381359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 “</a:t>
            </a:r>
            <a:r>
              <a:rPr lang="en-US" dirty="0" err="1" smtClean="0"/>
              <a:t>Gotchas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951980" cy="4500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Main Electrical System</a:t>
            </a:r>
          </a:p>
          <a:p>
            <a:pPr lvl="1"/>
            <a:r>
              <a:rPr lang="en-US" dirty="0" smtClean="0"/>
              <a:t>Loose battery terminals/connections</a:t>
            </a:r>
          </a:p>
          <a:p>
            <a:pPr lvl="1"/>
            <a:r>
              <a:rPr lang="en-US" dirty="0" smtClean="0"/>
              <a:t>Grounding to the frame (nicks in wires, bad isolation on mounting hardware)</a:t>
            </a:r>
          </a:p>
          <a:p>
            <a:pPr lvl="1"/>
            <a:r>
              <a:rPr lang="en-US" dirty="0" smtClean="0"/>
              <a:t>Wire insufficient for rated current</a:t>
            </a:r>
          </a:p>
          <a:p>
            <a:pPr lvl="1"/>
            <a:r>
              <a:rPr lang="en-US" dirty="0" smtClean="0"/>
              <a:t>Disconnects or fuses incorrectly rated</a:t>
            </a:r>
          </a:p>
          <a:p>
            <a:pPr lvl="1"/>
            <a:endParaRPr lang="en-US" dirty="0"/>
          </a:p>
          <a:p>
            <a:r>
              <a:rPr lang="en-US" dirty="0" smtClean="0"/>
              <a:t>Secondary Electrical System</a:t>
            </a:r>
          </a:p>
          <a:p>
            <a:pPr lvl="1"/>
            <a:r>
              <a:rPr lang="en-US" dirty="0" smtClean="0"/>
              <a:t>Grounding to the frame (especially due to telemetry)</a:t>
            </a:r>
          </a:p>
          <a:p>
            <a:pPr lvl="1"/>
            <a:r>
              <a:rPr lang="en-US" dirty="0" smtClean="0"/>
              <a:t>Not isolated from main electrical system</a:t>
            </a:r>
          </a:p>
          <a:p>
            <a:pPr lvl="1"/>
            <a:r>
              <a:rPr lang="en-US" dirty="0" smtClean="0"/>
              <a:t>Switch reliability (especially brake switches)</a:t>
            </a:r>
          </a:p>
          <a:p>
            <a:pPr lvl="1"/>
            <a:r>
              <a:rPr lang="en-US" dirty="0" smtClean="0"/>
              <a:t>Loose connections or crimp connectors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r="28848"/>
          <a:stretch/>
        </p:blipFill>
        <p:spPr>
          <a:xfrm>
            <a:off x="8404410" y="1676400"/>
            <a:ext cx="3469343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23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Mini-Course in Electrical Engineering</a:t>
            </a:r>
            <a:br>
              <a:rPr lang="en-US" dirty="0" smtClean="0"/>
            </a:br>
            <a:r>
              <a:rPr lang="en-US" sz="4000" i="1" dirty="0"/>
              <a:t>Solar Car Electrical Systems, </a:t>
            </a:r>
            <a:br>
              <a:rPr lang="en-US" sz="4000" i="1" dirty="0"/>
            </a:br>
            <a:r>
              <a:rPr lang="en-US" sz="4000" i="1" dirty="0"/>
              <a:t>Battery Technology, and Safety Issues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William Shih, Deputy Race Director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Array Design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Flat Solar Arrays</a:t>
            </a:r>
          </a:p>
          <a:p>
            <a:pPr lvl="1"/>
            <a:r>
              <a:rPr lang="en-US" dirty="0" smtClean="0"/>
              <a:t>Easier to execute</a:t>
            </a:r>
          </a:p>
          <a:p>
            <a:pPr lvl="1"/>
            <a:r>
              <a:rPr lang="en-US" dirty="0" smtClean="0"/>
              <a:t>Angle to sun less of a concern</a:t>
            </a:r>
          </a:p>
          <a:p>
            <a:pPr lvl="1"/>
            <a:r>
              <a:rPr lang="en-US" dirty="0" smtClean="0"/>
              <a:t>Less aerodynamic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Curved Solar Arrays</a:t>
            </a:r>
          </a:p>
          <a:p>
            <a:pPr lvl="1"/>
            <a:r>
              <a:rPr lang="en-US" dirty="0" smtClean="0"/>
              <a:t>Brittle solar cells can break when flexed</a:t>
            </a:r>
          </a:p>
          <a:p>
            <a:pPr lvl="1"/>
            <a:r>
              <a:rPr lang="en-US" dirty="0" smtClean="0"/>
              <a:t>Mounting to solar car may be tricky</a:t>
            </a:r>
          </a:p>
          <a:p>
            <a:pPr lvl="1"/>
            <a:r>
              <a:rPr lang="en-US" dirty="0" smtClean="0"/>
              <a:t>Angle to sun more of a concern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3" t="24762" r="13826" b="24021"/>
          <a:stretch/>
        </p:blipFill>
        <p:spPr>
          <a:xfrm>
            <a:off x="8853714" y="1676400"/>
            <a:ext cx="2998107" cy="1889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9" t="33016" r="7375" b="31640"/>
          <a:stretch/>
        </p:blipFill>
        <p:spPr>
          <a:xfrm>
            <a:off x="7224485" y="4870176"/>
            <a:ext cx="4624615" cy="13067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30053" r="14153" b="38412"/>
          <a:stretch/>
        </p:blipFill>
        <p:spPr>
          <a:xfrm>
            <a:off x="5969907" y="2781805"/>
            <a:ext cx="4366986" cy="131716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31800" y="4339771"/>
            <a:ext cx="11417300" cy="0"/>
          </a:xfrm>
          <a:prstGeom prst="line">
            <a:avLst/>
          </a:prstGeom>
          <a:ln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2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Array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Pre-made Commercial Panels</a:t>
            </a:r>
          </a:p>
          <a:p>
            <a:pPr lvl="1"/>
            <a:r>
              <a:rPr lang="en-US" dirty="0" smtClean="0"/>
              <a:t>Reliable</a:t>
            </a:r>
          </a:p>
          <a:p>
            <a:pPr lvl="1"/>
            <a:r>
              <a:rPr lang="en-US" dirty="0" smtClean="0"/>
              <a:t>Easily purchased</a:t>
            </a:r>
          </a:p>
          <a:p>
            <a:pPr lvl="1"/>
            <a:r>
              <a:rPr lang="en-US" dirty="0" smtClean="0"/>
              <a:t>HEAVY (glass front adds weight)</a:t>
            </a:r>
          </a:p>
          <a:p>
            <a:endParaRPr lang="en-US" dirty="0" smtClean="0"/>
          </a:p>
          <a:p>
            <a:r>
              <a:rPr lang="en-US" dirty="0" smtClean="0"/>
              <a:t>Pre-made Specialty Panels</a:t>
            </a:r>
          </a:p>
          <a:p>
            <a:pPr lvl="1"/>
            <a:r>
              <a:rPr lang="en-US" dirty="0" smtClean="0"/>
              <a:t>Lightweight option</a:t>
            </a:r>
          </a:p>
        </p:txBody>
      </p:sp>
      <p:pic>
        <p:nvPicPr>
          <p:cNvPr id="4" name="Picture 3" descr="Pre made pan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302" y="1676401"/>
            <a:ext cx="3248797" cy="2152328"/>
          </a:xfrm>
          <a:prstGeom prst="rect">
            <a:avLst/>
          </a:prstGeom>
        </p:spPr>
      </p:pic>
      <p:pic>
        <p:nvPicPr>
          <p:cNvPr id="7" name="Picture 6" descr="Lightweight Solar panels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1" b="37555"/>
          <a:stretch/>
        </p:blipFill>
        <p:spPr>
          <a:xfrm>
            <a:off x="8577678" y="3973761"/>
            <a:ext cx="3271421" cy="2206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336" y="5099062"/>
            <a:ext cx="2458098" cy="1081108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4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9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Array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Raw cells and lamination (e.g. custom arrays)</a:t>
            </a:r>
          </a:p>
          <a:p>
            <a:pPr lvl="1"/>
            <a:r>
              <a:rPr lang="en-US" dirty="0" smtClean="0"/>
              <a:t>Planning has to start FAR in advance (you are probably too late already!)</a:t>
            </a:r>
          </a:p>
          <a:p>
            <a:pPr lvl="1"/>
            <a:r>
              <a:rPr lang="en-US" dirty="0" smtClean="0"/>
              <a:t>Process is expensive</a:t>
            </a:r>
          </a:p>
          <a:p>
            <a:pPr lvl="1"/>
            <a:r>
              <a:rPr lang="en-US" dirty="0" smtClean="0"/>
              <a:t>Panels are very light and can be built to fit your car</a:t>
            </a:r>
          </a:p>
          <a:p>
            <a:pPr lvl="1"/>
            <a:r>
              <a:rPr lang="en-US" dirty="0" smtClean="0"/>
              <a:t>Easy to maximize power and reduce aerodynamic drag</a:t>
            </a:r>
            <a:endParaRPr lang="en-US" dirty="0">
              <a:hlinkClick r:id="rId2"/>
            </a:endParaRPr>
          </a:p>
          <a:p>
            <a:pPr lvl="1"/>
            <a:endParaRPr lang="en-US" dirty="0" smtClean="0"/>
          </a:p>
        </p:txBody>
      </p:sp>
      <p:pic>
        <p:nvPicPr>
          <p:cNvPr id="6" name="Content Placeholder 3" descr="Lamination-Winston.jpg"/>
          <p:cNvPicPr>
            <a:picLocks noChangeAspect="1"/>
          </p:cNvPicPr>
          <p:nvPr/>
        </p:nvPicPr>
        <p:blipFill rotWithShape="1">
          <a:blip r:embed="rId3"/>
          <a:srcRect l="-141" r="-165"/>
          <a:stretch/>
        </p:blipFill>
        <p:spPr>
          <a:xfrm>
            <a:off x="2693086" y="3926681"/>
            <a:ext cx="3385752" cy="2250282"/>
          </a:xfrm>
          <a:prstGeom prst="rect">
            <a:avLst/>
          </a:prstGeom>
        </p:spPr>
      </p:pic>
      <p:pic>
        <p:nvPicPr>
          <p:cNvPr id="7" name="Picture 6" descr="Lamination-N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981" y="3922248"/>
            <a:ext cx="3382073" cy="225471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https://scontent-sea1-1.xx.fbcdn.net/v/t31.0-8/10497301_596205007145016_3566973132296594409_o.jpg?_nc_cat=100&amp;ccb=2&amp;_nc_sid=09cbfe&amp;_nc_ohc=R05ZiM8HHTQAX-PvTVq&amp;_nc_ht=scontent-sea1-1.xx&amp;oh=b794c3b5f0e162a6f09a034238b0d306&amp;oe=5FDF95F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21924" r="10682" b="31722"/>
          <a:stretch/>
        </p:blipFill>
        <p:spPr bwMode="auto">
          <a:xfrm>
            <a:off x="10067659" y="4777185"/>
            <a:ext cx="202058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3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Array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5112657" cy="4500563"/>
          </a:xfrm>
        </p:spPr>
        <p:txBody>
          <a:bodyPr/>
          <a:lstStyle/>
          <a:p>
            <a:r>
              <a:rPr lang="en-US" dirty="0" smtClean="0"/>
              <a:t>Do-it-yourself solar array</a:t>
            </a:r>
          </a:p>
          <a:p>
            <a:pPr lvl="1"/>
            <a:r>
              <a:rPr lang="en-US" dirty="0" smtClean="0"/>
              <a:t>Amazing learning experience</a:t>
            </a:r>
          </a:p>
          <a:p>
            <a:pPr lvl="1"/>
            <a:r>
              <a:rPr lang="en-US" dirty="0" smtClean="0"/>
              <a:t>Learning curve is steep</a:t>
            </a:r>
          </a:p>
          <a:p>
            <a:pPr lvl="1"/>
            <a:r>
              <a:rPr lang="en-US" dirty="0" smtClean="0"/>
              <a:t>Hard to find raw cells (contact </a:t>
            </a:r>
            <a:r>
              <a:rPr lang="en-US" dirty="0" err="1" smtClean="0"/>
              <a:t>SunPower</a:t>
            </a:r>
            <a:r>
              <a:rPr lang="en-US" dirty="0" smtClean="0"/>
              <a:t> directly)</a:t>
            </a:r>
          </a:p>
          <a:p>
            <a:pPr lvl="1"/>
            <a:r>
              <a:rPr lang="en-US" dirty="0" smtClean="0"/>
              <a:t>Takes a lot of man power</a:t>
            </a:r>
          </a:p>
          <a:p>
            <a:pPr lvl="1"/>
            <a:r>
              <a:rPr lang="en-US" dirty="0" smtClean="0"/>
              <a:t>Hard to watch when cells are continually breaking</a:t>
            </a:r>
          </a:p>
          <a:p>
            <a:pPr lvl="1"/>
            <a:r>
              <a:rPr lang="en-US" dirty="0" smtClean="0"/>
              <a:t>Can fit exactly to your car</a:t>
            </a:r>
          </a:p>
        </p:txBody>
      </p:sp>
      <p:pic>
        <p:nvPicPr>
          <p:cNvPr id="6" name="Picture 5" descr="Electrical -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349" y="1676400"/>
            <a:ext cx="6000751" cy="450056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82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Do-it-yourself </a:t>
            </a:r>
            <a:endParaRPr lang="en-US" dirty="0"/>
          </a:p>
        </p:txBody>
      </p:sp>
      <p:pic>
        <p:nvPicPr>
          <p:cNvPr id="4" name="Content Placeholder 3" descr="Electrical - 01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30" r="152"/>
          <a:stretch/>
        </p:blipFill>
        <p:spPr>
          <a:xfrm>
            <a:off x="431800" y="1849395"/>
            <a:ext cx="5463155" cy="4094205"/>
          </a:xfrm>
        </p:spPr>
      </p:pic>
      <p:pic>
        <p:nvPicPr>
          <p:cNvPr id="8" name="Content Placeholder 3" descr="Electrical - 02.jpg"/>
          <p:cNvPicPr>
            <a:picLocks noChangeAspect="1"/>
          </p:cNvPicPr>
          <p:nvPr/>
        </p:nvPicPr>
        <p:blipFill rotWithShape="1">
          <a:blip r:embed="rId3"/>
          <a:srcRect l="-230" r="152"/>
          <a:stretch/>
        </p:blipFill>
        <p:spPr>
          <a:xfrm>
            <a:off x="6385945" y="1849394"/>
            <a:ext cx="5463155" cy="4094205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7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5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 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59395" y="1676400"/>
            <a:ext cx="6189705" cy="4500563"/>
          </a:xfrm>
        </p:spPr>
        <p:txBody>
          <a:bodyPr/>
          <a:lstStyle/>
          <a:p>
            <a:r>
              <a:rPr lang="en-US" dirty="0" smtClean="0"/>
              <a:t>Solar Array</a:t>
            </a:r>
          </a:p>
          <a:p>
            <a:r>
              <a:rPr lang="en-US" b="1" dirty="0" smtClean="0"/>
              <a:t>Maximum Point Power Trackers</a:t>
            </a:r>
          </a:p>
          <a:p>
            <a:r>
              <a:rPr lang="en-US" dirty="0" smtClean="0"/>
              <a:t>Batteries</a:t>
            </a:r>
          </a:p>
          <a:p>
            <a:r>
              <a:rPr lang="en-US" dirty="0" smtClean="0"/>
              <a:t>Motors / Motor Controllers</a:t>
            </a:r>
          </a:p>
          <a:p>
            <a:r>
              <a:rPr lang="en-US" dirty="0"/>
              <a:t>Other Electrical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6400"/>
            <a:ext cx="4992816" cy="43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olar panels on two ca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86" y="4426110"/>
            <a:ext cx="5564414" cy="163871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8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Maximum Point Power Trackers (MPPTs)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5127171" cy="4500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Moving power from the solar array to the batteries is not as easy as hooking up a couple of wires!</a:t>
            </a:r>
          </a:p>
          <a:p>
            <a:r>
              <a:rPr lang="en-US" dirty="0" smtClean="0"/>
              <a:t>Voltage from your solar array needs to match the voltage of the battery pack.</a:t>
            </a:r>
          </a:p>
          <a:p>
            <a:r>
              <a:rPr lang="en-US" dirty="0" smtClean="0"/>
              <a:t>Maximum Power Point  Trackers  adjust voltage and current from your array to give you the most possible power to your vehicle.</a:t>
            </a:r>
          </a:p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9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New Teams Workshop - 2021                         Mini-Course in Electrical Engineering</a:t>
            </a:r>
            <a:endParaRPr lang="en-US" dirty="0"/>
          </a:p>
        </p:txBody>
      </p:sp>
      <p:pic>
        <p:nvPicPr>
          <p:cNvPr id="9" name="Picture 2" descr="sun power panels IV cur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343" y="1785337"/>
            <a:ext cx="6049713" cy="42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2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3E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34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MP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3E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34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ADP-Template_16x9_LMPI.potx" id="{F2605994-99EB-48C7-9182-8693BF9A7F74}" vid="{4E6A7601-085F-4213-A87F-B5CAC493E2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1456</Words>
  <Application>Microsoft Office PowerPoint</Application>
  <PresentationFormat>Widescreen</PresentationFormat>
  <Paragraphs>288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Agency FB</vt:lpstr>
      <vt:lpstr>Arial</vt:lpstr>
      <vt:lpstr>Calibri</vt:lpstr>
      <vt:lpstr>Calibri Light</vt:lpstr>
      <vt:lpstr>Franklin Gothic Demi</vt:lpstr>
      <vt:lpstr>Wingdings</vt:lpstr>
      <vt:lpstr>Office Theme</vt:lpstr>
      <vt:lpstr>6_Office Theme</vt:lpstr>
      <vt:lpstr>1_LMPI</vt:lpstr>
      <vt:lpstr>Mini-Course in Electrical Engineering Solar Car Electrical Systems,  Battery Technology, and Safety Issues</vt:lpstr>
      <vt:lpstr>Electrical System Overview</vt:lpstr>
      <vt:lpstr>Solar Array Design Options</vt:lpstr>
      <vt:lpstr>Solar Array Choices</vt:lpstr>
      <vt:lpstr>Solar Array Choices</vt:lpstr>
      <vt:lpstr>Solar Array Choices</vt:lpstr>
      <vt:lpstr>Do-it-yourself </vt:lpstr>
      <vt:lpstr>Electrical System Overview</vt:lpstr>
      <vt:lpstr>Maximum Point Power Trackers (MPPTs)</vt:lpstr>
      <vt:lpstr>MPPT Considerations</vt:lpstr>
      <vt:lpstr>MPPT Choices</vt:lpstr>
      <vt:lpstr>Electrical System Overview</vt:lpstr>
      <vt:lpstr>Batteries</vt:lpstr>
      <vt:lpstr>Batteries: 5kWh Limit</vt:lpstr>
      <vt:lpstr>Batteries: Effect of Peukert’s Number</vt:lpstr>
      <vt:lpstr>Batteries: Don’t rely on specs</vt:lpstr>
      <vt:lpstr>Lithium-based Chemistries</vt:lpstr>
      <vt:lpstr>Electrical System Overview</vt:lpstr>
      <vt:lpstr>Electric Motors</vt:lpstr>
      <vt:lpstr>Motor Efficiency Curves</vt:lpstr>
      <vt:lpstr>Hub Motor</vt:lpstr>
      <vt:lpstr>Pulse Width Modulation (PWM) Controller</vt:lpstr>
      <vt:lpstr>Electrical System Overview</vt:lpstr>
      <vt:lpstr>Electrical System</vt:lpstr>
      <vt:lpstr>Disconnect Switches/Fuses</vt:lpstr>
      <vt:lpstr>Low Voltage Indicator</vt:lpstr>
      <vt:lpstr>Electrical System “Gotchas”</vt:lpstr>
      <vt:lpstr>Mini-Course in Electrical Engineering Solar Car Electrical Systems,  Battery Technology, and Safety Issues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Shih</dc:creator>
  <cp:lastModifiedBy>William Shih</cp:lastModifiedBy>
  <cp:revision>42</cp:revision>
  <dcterms:created xsi:type="dcterms:W3CDTF">2020-10-24T04:29:47Z</dcterms:created>
  <dcterms:modified xsi:type="dcterms:W3CDTF">2021-09-11T04:37:24Z</dcterms:modified>
</cp:coreProperties>
</file>